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modernComment_111_C984BE0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79" r:id="rId2"/>
    <p:sldId id="281" r:id="rId3"/>
    <p:sldId id="282" r:id="rId4"/>
    <p:sldId id="280" r:id="rId5"/>
    <p:sldId id="270" r:id="rId6"/>
    <p:sldId id="256" r:id="rId7"/>
    <p:sldId id="275" r:id="rId8"/>
    <p:sldId id="276" r:id="rId9"/>
    <p:sldId id="277" r:id="rId10"/>
    <p:sldId id="278" r:id="rId11"/>
    <p:sldId id="269" r:id="rId12"/>
    <p:sldId id="271" r:id="rId13"/>
    <p:sldId id="27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fetime only" id="{6E7712FF-263E-4B16-BF6C-3251D624DB80}">
          <p14:sldIdLst>
            <p14:sldId id="279"/>
            <p14:sldId id="281"/>
            <p14:sldId id="282"/>
            <p14:sldId id="280"/>
            <p14:sldId id="270"/>
          </p14:sldIdLst>
        </p14:section>
        <p14:section name="Older" id="{F9153959-4962-4AE3-9F63-EDDD8645657D}">
          <p14:sldIdLst>
            <p14:sldId id="256"/>
            <p14:sldId id="275"/>
            <p14:sldId id="276"/>
            <p14:sldId id="277"/>
            <p14:sldId id="278"/>
            <p14:sldId id="269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16" userDrawn="1">
          <p15:clr>
            <a:srgbClr val="A4A3A4"/>
          </p15:clr>
        </p15:guide>
        <p15:guide id="2" pos="4008" userDrawn="1">
          <p15:clr>
            <a:srgbClr val="A4A3A4"/>
          </p15:clr>
        </p15:guide>
        <p15:guide id="3" pos="2424" userDrawn="1">
          <p15:clr>
            <a:srgbClr val="A4A3A4"/>
          </p15:clr>
        </p15:guide>
        <p15:guide id="4" pos="5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8F728D-1D4C-0F37-E180-34595FC7A3A5}" name="Vaishnav, Parth" initials="PV" userId="S::parthtv@umich.edu::b997f0eb-80e4-4909-b6a0-47a7259284c2" providerId="AD"/>
  <p188:author id="{48EAC9F8-10D1-738C-31E3-44734C7AFDAC}" name="Jiahui Chen" initials="JC" userId="277928de68ddeac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373" autoAdjust="0"/>
  </p:normalViewPr>
  <p:slideViewPr>
    <p:cSldViewPr snapToGrid="0" showGuides="1">
      <p:cViewPr varScale="1">
        <p:scale>
          <a:sx n="87" d="100"/>
          <a:sy n="87" d="100"/>
        </p:scale>
        <p:origin x="656" y="70"/>
      </p:cViewPr>
      <p:guideLst>
        <p:guide orient="horz" pos="3216"/>
        <p:guide pos="4008"/>
        <p:guide pos="2424"/>
        <p:guide pos="5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351" y="8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11_C984BE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6903CD-6C75-4F70-95D6-ADCE4A305745}" authorId="{188F728D-1D4C-0F37-E180-34595FC7A3A5}" status="resolved" created="2024-07-23T17:32:14.94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80919821" sldId="273"/>
      <ac:spMk id="58" creationId="{59DD4AA3-A67D-8E32-70DF-D85A01F3A0E3}"/>
      <ac:txMk cp="0" len="379">
        <ac:context len="380" hash="1652098511"/>
      </ac:txMk>
    </ac:txMkLst>
    <p188:pos x="10051275" y="478576"/>
    <p188:replyLst>
      <p188:reply id="{63312163-9449-7346-BC8B-F9B1891AF718}" authorId="{188F728D-1D4C-0F37-E180-34595FC7A3A5}" created="2024-07-23T17:33:19.291">
        <p188:txBody>
          <a:bodyPr/>
          <a:lstStyle/>
          <a:p>
            <a:r>
              <a:rPr lang="en-US"/>
              <a:t>If you are assuming that the homes are fully electrified, I think it is worth mentioning here.</a:t>
            </a:r>
          </a:p>
        </p188:txBody>
      </p188:reply>
    </p188:replyLst>
    <p188:txBody>
      <a:bodyPr/>
      <a:lstStyle/>
      <a:p>
        <a:r>
          <a:rPr lang="en-US"/>
          <a:t>I would describe this as change in electricity costs, relative to a no-EV counterfactual.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B815EB-E3EC-2F38-232D-AA573883C3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B7E961-1B62-FC9B-2EEC-99D81D235F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FD511-B185-49B9-9C21-69E690A0F9AF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EA0C-63A5-679C-A2AC-768F9B69F0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0C6D7-FF9C-1499-ACD1-15C3AA6DAF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20034-35C7-407B-964F-5F1DDE05AA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82758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61F3-79CD-10A4-F54A-ED75144C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51108-E146-C68F-B16E-646BB4E7D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11665-65BE-646E-FD4A-A890AF26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88B32-7D8F-0073-9BCC-4BBC78B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8646E-5365-EB12-A79B-3EE384D9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12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8BAC-F24B-808A-5951-53513D66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A266CC-D702-2AC0-A8AE-D907DA7E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241A0-769A-7DA9-9DAD-AEC59537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8DFC1-B28B-432A-70E8-F83D670B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7B19D-4194-B4CA-15F3-ACEED9ED1E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84653" y="1884950"/>
            <a:ext cx="6553835" cy="226545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DB5055C-D330-955F-A64C-AD00303E00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84653" y="3896630"/>
            <a:ext cx="6553835" cy="226545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F5AB-C2CE-2D0D-5C03-CDD0651F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C74EB-9FD8-87C0-424A-833BEE8E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10553-20E5-6C50-78E3-CFD02900E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0937C-13F0-9B53-97ED-DB477DD64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79D52-5CA4-7713-A2B4-73B062B7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3D160-20A1-5C06-C797-806EB2F6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53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A6E7-D810-0EFA-81B4-B70AFB73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ED6F9-C1A3-5E5C-8B55-358D2D69B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51C99-B06F-0B43-F6D5-A07D857E8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54FD5-A33E-90E9-B461-EF7285A0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740AD-6671-BC15-D2E2-4368018C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74F87-ABA1-699B-999A-29A1C9CA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49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4AC4D-CBC0-5937-0555-D623B51C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27234-F917-0C23-4904-F6044E1F5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FEF83-1E83-9E22-F0FD-803400DE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D078B-AC06-6E56-62CD-A7D1859B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1153C-099B-8348-A991-1C8B9C28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187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787A5-7376-96C2-7304-2536BDCD0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606A7-50F4-1E4D-E3CC-EF68DB62E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1CEB3-F581-1157-B856-BE554393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EB674-F958-6A92-1249-EFD9A59B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8A473-7852-6220-9AD2-2BAF141C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64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6457-2324-DAB6-BF1B-03D255FD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390C3-7CAC-5185-1E84-F20DAC810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ECA1-17F2-EB4A-2372-E4F1919D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818F3-2244-0DC9-A04A-FF1F7908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80A9F-A091-3A6A-0B49-248DD3D2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0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BEEE-4F9F-8908-8422-520D2B2D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32939-0188-5507-71AB-E992323DE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24225-7A92-9D64-E866-EB03F8F4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8E29-6B4B-C9FD-5B75-791C6168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2BAB-56D3-9CCC-F1B1-16E2FA1C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0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0F8E-2C3D-CB8E-1380-45F39240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46EA-004C-2B9F-E859-F86E1C0AF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9E7C7-4780-5FE8-2BF6-B31C52F78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E78D8-A2D0-F491-FF02-33BC0D1B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96B2D-4C48-F6D7-812D-F30A08B4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284A7-F7B6-1F2A-CF6A-31D3B673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12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02717-35F1-BA51-30D4-BD939AC1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9BFA5-D978-43E4-F6D9-03F01FD12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0AA1B-EDE4-9326-FADB-BF6D65059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04421-F898-399D-2C2F-FCE8983A0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4B5C3-AE0D-8151-CC2C-4789DB998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32D3D-3703-E005-E579-190D2459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847481-C16D-EC6A-F637-F06B1091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6B420A-49F2-1015-97E8-DBE804EB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905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93B0-8403-A085-BB66-BFB0B9C3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341C3-DF2D-0D82-4B57-7E02EF7B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BEED2-7204-31BD-2F22-350D4D8E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B5891-6D8A-6358-46E2-F5AF79C2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382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F7B46-B022-3A3A-9F2A-986D380FD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8261" y="0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FA14F17-24F7-21C9-5CB9-6DF4D086642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158261" y="1482602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AA31265-1155-6BC2-A419-5F16F349EEB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158261" y="2947297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92E73CA-A277-E3DA-3D7F-2C7208ADD1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30631" y="0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0FDA8E3-C31E-4E25-5880-6CE238FDC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30631" y="1482602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509CBAB-7286-DFA4-2A3D-0973A550184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30631" y="2947297"/>
            <a:ext cx="3567113" cy="1828800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968292A-253F-E569-FB9A-9CD08B8228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03001" y="0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755ECB3-AE79-228E-A1E9-D814CB7C07C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03001" y="1482602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EF64BF4-6266-BE1F-135B-22AA025D610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503001" y="2947297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0403D407-7A78-11CD-0B2A-2ED5B735E00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158261" y="4429899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04E04E2B-B656-2911-46DE-E35D4977AEE5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830631" y="4429899"/>
            <a:ext cx="3567113" cy="1828800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2B470353-656D-DFC5-A567-2153B69594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503001" y="4429899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2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F7B46-B022-3A3A-9F2A-986D380FD0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56085" y="826168"/>
            <a:ext cx="4539916" cy="294903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FA14F17-24F7-21C9-5CB9-6DF4D086642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556085" y="2665710"/>
            <a:ext cx="4539916" cy="294903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92E73CA-A277-E3DA-3D7F-2C7208ADD1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0353" y="826168"/>
            <a:ext cx="4539916" cy="294903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0FDA8E3-C31E-4E25-5880-6CE238FDC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0353" y="2665710"/>
            <a:ext cx="4539916" cy="294903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15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5C08038-BBE5-46CE-3DBF-6BAE5A71DA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41541" y="1694688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5B648C9-F7B2-EBCB-4116-830672811A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541" y="3304032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1594B0C-43B3-F4F9-66BD-887A0BED24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67812" y="1694688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B36D785A-4B94-0E7E-953A-6C1042D490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167812" y="3304032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8138447C-38D4-BC4B-D068-8B07C645C6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94083" y="1694688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1B6EA627-F3E7-FA08-5A16-12CB6125D16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94083" y="3304032"/>
            <a:ext cx="3567113" cy="1828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514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3BDDDB-0746-9352-877B-84B034702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F34B5-7336-ED69-80EB-14C75D0EE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01C71-D520-DD32-CBE8-260F8D9B5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4B936A-9572-406D-AC23-FF7F20CD2BE0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83E51-8D68-0EC7-7872-50042937C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4AED-2806-2133-22F5-06BB73053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54B31D-3DAC-4802-8FC7-16FD9423B9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70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5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5.png"/><Relationship Id="rId5" Type="http://schemas.openxmlformats.org/officeDocument/2006/relationships/image" Target="../media/image14.png"/><Relationship Id="rId10" Type="http://schemas.openxmlformats.org/officeDocument/2006/relationships/image" Target="../media/image54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11_C984BE0D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1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map of the united states&#10;&#10;Description automatically generated">
            <a:extLst>
              <a:ext uri="{FF2B5EF4-FFF2-40B4-BE49-F238E27FC236}">
                <a16:creationId xmlns:a16="http://schemas.microsoft.com/office/drawing/2014/main" id="{02794349-5C34-2DF4-C545-421C70BB7BA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1262516"/>
            <a:ext cx="4540250" cy="2075542"/>
          </a:xfrm>
        </p:spPr>
      </p:pic>
      <p:pic>
        <p:nvPicPr>
          <p:cNvPr id="23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78FD7EE1-B6C5-966D-234D-E0213416AD9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55750" y="3102429"/>
            <a:ext cx="4540250" cy="2075542"/>
          </a:xfrm>
        </p:spPr>
      </p:pic>
      <p:pic>
        <p:nvPicPr>
          <p:cNvPr id="21" name="Content Placeholder 20" descr="A map of the united states&#10;&#10;Description automatically generated">
            <a:extLst>
              <a:ext uri="{FF2B5EF4-FFF2-40B4-BE49-F238E27FC236}">
                <a16:creationId xmlns:a16="http://schemas.microsoft.com/office/drawing/2014/main" id="{2538AEEF-225A-7B57-0AC7-632ACDF8669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16"/>
          <a:stretch/>
        </p:blipFill>
        <p:spPr>
          <a:xfrm>
            <a:off x="4949825" y="1262516"/>
            <a:ext cx="3504364" cy="2075542"/>
          </a:xfrm>
        </p:spPr>
      </p:pic>
      <p:pic>
        <p:nvPicPr>
          <p:cNvPr id="45" name="Content Placeholder 44" descr="A map of the united states&#10;&#10;Description automatically generated">
            <a:extLst>
              <a:ext uri="{FF2B5EF4-FFF2-40B4-BE49-F238E27FC236}">
                <a16:creationId xmlns:a16="http://schemas.microsoft.com/office/drawing/2014/main" id="{ECAEFC64-A157-3738-606A-30C7EFA5402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73"/>
          <a:stretch/>
        </p:blipFill>
        <p:spPr>
          <a:xfrm>
            <a:off x="4949825" y="3102429"/>
            <a:ext cx="3637951" cy="2075542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2FBAC1-C738-0398-BEE4-178644EB3A03}"/>
              </a:ext>
            </a:extLst>
          </p:cNvPr>
          <p:cNvSpPr txBox="1"/>
          <p:nvPr/>
        </p:nvSpPr>
        <p:spPr>
          <a:xfrm>
            <a:off x="2096176" y="1075886"/>
            <a:ext cx="26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2A96C-4BBF-91EF-24D6-36CB42DFBCD1}"/>
              </a:ext>
            </a:extLst>
          </p:cNvPr>
          <p:cNvSpPr txBox="1"/>
          <p:nvPr/>
        </p:nvSpPr>
        <p:spPr>
          <a:xfrm>
            <a:off x="5368866" y="1076237"/>
            <a:ext cx="266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CAC3B-A3FC-2058-9D75-BC0BAB39EDEA}"/>
              </a:ext>
            </a:extLst>
          </p:cNvPr>
          <p:cNvSpPr txBox="1"/>
          <p:nvPr/>
        </p:nvSpPr>
        <p:spPr>
          <a:xfrm>
            <a:off x="2636836" y="2977980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6D6F7E-F5AD-F1DB-473C-48A2D98EB557}"/>
              </a:ext>
            </a:extLst>
          </p:cNvPr>
          <p:cNvSpPr txBox="1"/>
          <p:nvPr/>
        </p:nvSpPr>
        <p:spPr>
          <a:xfrm>
            <a:off x="5569484" y="2977980"/>
            <a:ext cx="226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(unelectrified)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57A3811-244C-F2D9-367E-C675E41A7E6D}"/>
              </a:ext>
            </a:extLst>
          </p:cNvPr>
          <p:cNvGrpSpPr/>
          <p:nvPr/>
        </p:nvGrpSpPr>
        <p:grpSpPr>
          <a:xfrm>
            <a:off x="8454189" y="1071799"/>
            <a:ext cx="1322770" cy="4159992"/>
            <a:chOff x="9053689" y="3561016"/>
            <a:chExt cx="1322770" cy="1636662"/>
          </a:xfrm>
        </p:grpSpPr>
        <p:pic>
          <p:nvPicPr>
            <p:cNvPr id="54" name="Content Placeholder 2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5339CAB7-7094-9D8F-504B-3ED77B993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60" t="8789" r="5788"/>
            <a:stretch/>
          </p:blipFill>
          <p:spPr>
            <a:xfrm>
              <a:off x="9053689" y="3706484"/>
              <a:ext cx="413202" cy="149119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5C19B8-578B-2F87-CC5E-7FADD8A10486}"/>
                </a:ext>
              </a:extLst>
            </p:cNvPr>
            <p:cNvSpPr txBox="1"/>
            <p:nvPr/>
          </p:nvSpPr>
          <p:spPr>
            <a:xfrm>
              <a:off x="9466891" y="4390796"/>
              <a:ext cx="909568" cy="129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0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A4A946-2CF2-7CDF-3D6C-EE152EAAA741}"/>
                </a:ext>
              </a:extLst>
            </p:cNvPr>
            <p:cNvSpPr txBox="1"/>
            <p:nvPr/>
          </p:nvSpPr>
          <p:spPr>
            <a:xfrm>
              <a:off x="9459622" y="5019248"/>
              <a:ext cx="909568" cy="13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b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-8k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A0EDF60-E4E0-956C-FF43-50BC690CDF0E}"/>
                </a:ext>
              </a:extLst>
            </p:cNvPr>
            <p:cNvSpPr txBox="1"/>
            <p:nvPr/>
          </p:nvSpPr>
          <p:spPr>
            <a:xfrm>
              <a:off x="9459622" y="3711306"/>
              <a:ext cx="909568" cy="13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8k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96FB2A-EB63-DC7B-0327-6420AF480B0B}"/>
                </a:ext>
              </a:extLst>
            </p:cNvPr>
            <p:cNvSpPr txBox="1"/>
            <p:nvPr/>
          </p:nvSpPr>
          <p:spPr>
            <a:xfrm>
              <a:off x="9053689" y="3561016"/>
              <a:ext cx="1322770" cy="13319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USD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9FFA849-CD33-56BA-1CB7-C742D8FBD040}"/>
              </a:ext>
            </a:extLst>
          </p:cNvPr>
          <p:cNvSpPr txBox="1"/>
          <p:nvPr/>
        </p:nvSpPr>
        <p:spPr>
          <a:xfrm>
            <a:off x="926511" y="5093291"/>
            <a:ext cx="1010044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Regional median </a:t>
            </a:r>
            <a:r>
              <a:rPr lang="en-US" altLang="zh-CN" b="1" dirty="0">
                <a:latin typeface="Rockwell" panose="02060603020205020403" pitchFamily="18" charset="0"/>
              </a:rPr>
              <a:t>lifetime charging costs </a:t>
            </a:r>
            <a:r>
              <a:rPr lang="en-US" altLang="zh-CN" dirty="0">
                <a:latin typeface="Rockwell" panose="02060603020205020403" pitchFamily="18" charset="0"/>
              </a:rPr>
              <a:t>of uncontrolled charging users, controlled charging users, V2H users, and V2H users with unelectrified homes across the contiguous USA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6" descr="A map of the united states&#10;&#10;Description automatically generated">
            <a:extLst>
              <a:ext uri="{FF2B5EF4-FFF2-40B4-BE49-F238E27FC236}">
                <a16:creationId xmlns:a16="http://schemas.microsoft.com/office/drawing/2014/main" id="{30BF480C-C7E8-D17E-310D-775D882648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99060"/>
            <a:ext cx="3567113" cy="1630680"/>
          </a:xfrm>
        </p:spPr>
      </p:pic>
      <p:pic>
        <p:nvPicPr>
          <p:cNvPr id="53" name="Content Placeholder 52" descr="A map of the united states&#10;&#10;Description automatically generated">
            <a:extLst>
              <a:ext uri="{FF2B5EF4-FFF2-40B4-BE49-F238E27FC236}">
                <a16:creationId xmlns:a16="http://schemas.microsoft.com/office/drawing/2014/main" id="{5888085A-69C8-49BB-9F63-F1D56DC3499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581785"/>
            <a:ext cx="3567113" cy="1630680"/>
          </a:xfrm>
        </p:spPr>
      </p:pic>
      <p:pic>
        <p:nvPicPr>
          <p:cNvPr id="59" name="Content Placeholder 58" descr="A map of the united states&#10;&#10;Description automatically generated">
            <a:extLst>
              <a:ext uri="{FF2B5EF4-FFF2-40B4-BE49-F238E27FC236}">
                <a16:creationId xmlns:a16="http://schemas.microsoft.com/office/drawing/2014/main" id="{F9DC80A5-A8FB-74AC-64A3-9D5DCD5D05A3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3047048"/>
            <a:ext cx="3567113" cy="1630680"/>
          </a:xfrm>
        </p:spPr>
      </p:pic>
      <p:pic>
        <p:nvPicPr>
          <p:cNvPr id="65" name="Content Placeholder 64" descr="A map of the united states&#10;&#10;Description automatically generated">
            <a:extLst>
              <a:ext uri="{FF2B5EF4-FFF2-40B4-BE49-F238E27FC236}">
                <a16:creationId xmlns:a16="http://schemas.microsoft.com/office/drawing/2014/main" id="{70F00972-5B2D-4E74-5C27-8A1E8ED02AB0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4528185"/>
            <a:ext cx="3567113" cy="1630680"/>
          </a:xfrm>
        </p:spPr>
      </p:pic>
      <p:pic>
        <p:nvPicPr>
          <p:cNvPr id="67" name="Content Placeholder 66" descr="A map of the united states&#10;&#10;Description automatically generated">
            <a:extLst>
              <a:ext uri="{FF2B5EF4-FFF2-40B4-BE49-F238E27FC236}">
                <a16:creationId xmlns:a16="http://schemas.microsoft.com/office/drawing/2014/main" id="{46FD2A44-FBEA-C86C-45DE-9A547D4F5382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4528185"/>
            <a:ext cx="3567112" cy="1630679"/>
          </a:xfrm>
        </p:spPr>
      </p:pic>
      <p:pic>
        <p:nvPicPr>
          <p:cNvPr id="61" name="Content Placeholder 60" descr="A map of the united states&#10;&#10;Description automatically generated">
            <a:extLst>
              <a:ext uri="{FF2B5EF4-FFF2-40B4-BE49-F238E27FC236}">
                <a16:creationId xmlns:a16="http://schemas.microsoft.com/office/drawing/2014/main" id="{D2707B6A-AC79-84E1-5C66-B7668EA66FF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3047048"/>
            <a:ext cx="3567112" cy="1630679"/>
          </a:xfrm>
        </p:spPr>
      </p:pic>
      <p:pic>
        <p:nvPicPr>
          <p:cNvPr id="55" name="Content Placeholder 54" descr="A map of the united states&#10;&#10;Description automatically generated">
            <a:extLst>
              <a:ext uri="{FF2B5EF4-FFF2-40B4-BE49-F238E27FC236}">
                <a16:creationId xmlns:a16="http://schemas.microsoft.com/office/drawing/2014/main" id="{F2B1D9BB-50F1-A9DC-5109-84678CD4B08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1581785"/>
            <a:ext cx="3567112" cy="1630679"/>
          </a:xfrm>
        </p:spPr>
      </p:pic>
      <p:pic>
        <p:nvPicPr>
          <p:cNvPr id="49" name="Content Placeholder 48" descr="A map of the united states&#10;&#10;Description automatically generated">
            <a:extLst>
              <a:ext uri="{FF2B5EF4-FFF2-40B4-BE49-F238E27FC236}">
                <a16:creationId xmlns:a16="http://schemas.microsoft.com/office/drawing/2014/main" id="{BD91248D-8D55-B0D5-EB9F-BD47F43E0C1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99060"/>
            <a:ext cx="3567112" cy="1630679"/>
          </a:xfrm>
        </p:spPr>
      </p:pic>
      <p:pic>
        <p:nvPicPr>
          <p:cNvPr id="51" name="Content Placeholder 50" descr="A map of the united states&#10;&#10;Description automatically generated">
            <a:extLst>
              <a:ext uri="{FF2B5EF4-FFF2-40B4-BE49-F238E27FC236}">
                <a16:creationId xmlns:a16="http://schemas.microsoft.com/office/drawing/2014/main" id="{485D6A5F-F7E5-9990-65BB-971EBD33B4E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99060"/>
            <a:ext cx="3567113" cy="1630680"/>
          </a:xfrm>
        </p:spPr>
      </p:pic>
      <p:pic>
        <p:nvPicPr>
          <p:cNvPr id="57" name="Content Placeholder 56" descr="A map of the united states&#10;&#10;Description automatically generated">
            <a:extLst>
              <a:ext uri="{FF2B5EF4-FFF2-40B4-BE49-F238E27FC236}">
                <a16:creationId xmlns:a16="http://schemas.microsoft.com/office/drawing/2014/main" id="{2656B7A9-EFE6-B71D-09BC-91BA7B9E6E4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81785"/>
            <a:ext cx="3567113" cy="1630680"/>
          </a:xfrm>
        </p:spPr>
      </p:pic>
      <p:pic>
        <p:nvPicPr>
          <p:cNvPr id="63" name="Content Placeholder 62" descr="A map of the united states&#10;&#10;Description automatically generated">
            <a:extLst>
              <a:ext uri="{FF2B5EF4-FFF2-40B4-BE49-F238E27FC236}">
                <a16:creationId xmlns:a16="http://schemas.microsoft.com/office/drawing/2014/main" id="{472C3721-B516-B762-A0D2-68BB453A8DA5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047048"/>
            <a:ext cx="3567113" cy="1630680"/>
          </a:xfrm>
        </p:spPr>
      </p:pic>
      <p:pic>
        <p:nvPicPr>
          <p:cNvPr id="69" name="Content Placeholder 68" descr="A map of the united states&#10;&#10;Description automatically generated">
            <a:extLst>
              <a:ext uri="{FF2B5EF4-FFF2-40B4-BE49-F238E27FC236}">
                <a16:creationId xmlns:a16="http://schemas.microsoft.com/office/drawing/2014/main" id="{918B2EBF-F53F-66A0-3A13-1DDC8D1AB13D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528185"/>
            <a:ext cx="3567113" cy="1630680"/>
          </a:xfrm>
        </p:spPr>
      </p:pic>
      <p:pic>
        <p:nvPicPr>
          <p:cNvPr id="74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2287D5D6-E4B6-3ED8-0469-6CC36536596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1" y="146561"/>
            <a:ext cx="455929" cy="453116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E28ACC4-5772-6C50-7874-287F6D1DDA68}"/>
              </a:ext>
            </a:extLst>
          </p:cNvPr>
          <p:cNvSpPr txBox="1"/>
          <p:nvPr/>
        </p:nvSpPr>
        <p:spPr>
          <a:xfrm>
            <a:off x="10083415" y="4161743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-15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741155C-3E5E-9D9B-A075-2FE2F9CBD696}"/>
              </a:ext>
            </a:extLst>
          </p:cNvPr>
          <p:cNvSpPr txBox="1"/>
          <p:nvPr/>
        </p:nvSpPr>
        <p:spPr>
          <a:xfrm>
            <a:off x="10069513" y="218842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pic>
        <p:nvPicPr>
          <p:cNvPr id="78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FD41096F-9EAA-E43F-2AD4-171C797BCF2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1" y="4575685"/>
            <a:ext cx="440882" cy="158317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72322A8-CA78-0FF3-5C6F-214BC9F565E6}"/>
              </a:ext>
            </a:extLst>
          </p:cNvPr>
          <p:cNvSpPr txBox="1"/>
          <p:nvPr/>
        </p:nvSpPr>
        <p:spPr>
          <a:xfrm>
            <a:off x="10069513" y="519799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0477EE-3925-F374-C160-D3D8E1ABA117}"/>
              </a:ext>
            </a:extLst>
          </p:cNvPr>
          <p:cNvSpPr txBox="1"/>
          <p:nvPr/>
        </p:nvSpPr>
        <p:spPr>
          <a:xfrm>
            <a:off x="10083415" y="444546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130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16E6A4C-0E83-5F49-E497-641D4BAA0B60}"/>
              </a:ext>
            </a:extLst>
          </p:cNvPr>
          <p:cNvSpPr txBox="1"/>
          <p:nvPr/>
        </p:nvSpPr>
        <p:spPr>
          <a:xfrm>
            <a:off x="10069513" y="5867809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-130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CE376-B89C-5D93-C37E-C54906E8E99A}"/>
              </a:ext>
            </a:extLst>
          </p:cNvPr>
          <p:cNvSpPr txBox="1"/>
          <p:nvPr/>
        </p:nvSpPr>
        <p:spPr>
          <a:xfrm>
            <a:off x="10069513" y="74380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15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D8DB8A-AEE5-4821-215B-22BDB2AF9E78}"/>
              </a:ext>
            </a:extLst>
          </p:cNvPr>
          <p:cNvSpPr txBox="1"/>
          <p:nvPr/>
        </p:nvSpPr>
        <p:spPr>
          <a:xfrm>
            <a:off x="679290" y="-437108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AB0E9-A11A-2EA6-B90E-FE945042209F}"/>
              </a:ext>
            </a:extLst>
          </p:cNvPr>
          <p:cNvSpPr txBox="1"/>
          <p:nvPr/>
        </p:nvSpPr>
        <p:spPr>
          <a:xfrm>
            <a:off x="3532218" y="-437108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CD24C-4349-1BBB-CE9B-D6742CEF1AEF}"/>
              </a:ext>
            </a:extLst>
          </p:cNvPr>
          <p:cNvSpPr txBox="1"/>
          <p:nvPr/>
        </p:nvSpPr>
        <p:spPr>
          <a:xfrm>
            <a:off x="6178772" y="-437108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A190FE-F384-2BA1-34D9-2C2F76621FD3}"/>
              </a:ext>
            </a:extLst>
          </p:cNvPr>
          <p:cNvSpPr txBox="1"/>
          <p:nvPr/>
        </p:nvSpPr>
        <p:spPr>
          <a:xfrm>
            <a:off x="313309" y="51446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2024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FB4A19-A18B-ED22-7933-2FD0ACD5FB20}"/>
              </a:ext>
            </a:extLst>
          </p:cNvPr>
          <p:cNvSpPr txBox="1"/>
          <p:nvPr/>
        </p:nvSpPr>
        <p:spPr>
          <a:xfrm>
            <a:off x="313309" y="199328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2030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35FC20-0BFA-9B92-8C15-69BD0A728723}"/>
              </a:ext>
            </a:extLst>
          </p:cNvPr>
          <p:cNvSpPr txBox="1"/>
          <p:nvPr/>
        </p:nvSpPr>
        <p:spPr>
          <a:xfrm>
            <a:off x="313309" y="3472093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2040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258A-5C98-B83A-ED0D-FA7C31F5C815}"/>
              </a:ext>
            </a:extLst>
          </p:cNvPr>
          <p:cNvSpPr txBox="1"/>
          <p:nvPr/>
        </p:nvSpPr>
        <p:spPr>
          <a:xfrm>
            <a:off x="313309" y="4950906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Lifetime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ABE1E-37E6-1768-0158-B23147767C87}"/>
              </a:ext>
            </a:extLst>
          </p:cNvPr>
          <p:cNvSpPr txBox="1"/>
          <p:nvPr/>
        </p:nvSpPr>
        <p:spPr>
          <a:xfrm>
            <a:off x="9614729" y="-169277"/>
            <a:ext cx="909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t  CO</a:t>
            </a:r>
            <a:r>
              <a:rPr lang="en-US" altLang="zh-CN" sz="1600" baseline="-25000" dirty="0">
                <a:latin typeface="Rockwell" panose="02060603020205020403" pitchFamily="18" charset="0"/>
              </a:rPr>
              <a:t>2</a:t>
            </a:r>
            <a:r>
              <a:rPr lang="en-US" altLang="zh-CN" sz="1600" dirty="0">
                <a:latin typeface="Rockwell" panose="02060603020205020403" pitchFamily="18" charset="0"/>
              </a:rPr>
              <a:t>e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6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116C210B-92EA-7715-53CA-591ACC52C073}"/>
              </a:ext>
            </a:extLst>
          </p:cNvPr>
          <p:cNvSpPr txBox="1"/>
          <p:nvPr/>
        </p:nvSpPr>
        <p:spPr>
          <a:xfrm>
            <a:off x="1731521" y="1271290"/>
            <a:ext cx="2374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Uncontrolled charging</a:t>
            </a:r>
            <a:endParaRPr lang="zh-CN" altLang="en-US" sz="1400" dirty="0">
              <a:latin typeface="Rockwell" panose="020606030202050204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5E1835-18C7-49DF-5AE3-644DD803957D}"/>
              </a:ext>
            </a:extLst>
          </p:cNvPr>
          <p:cNvSpPr txBox="1"/>
          <p:nvPr/>
        </p:nvSpPr>
        <p:spPr>
          <a:xfrm>
            <a:off x="5899677" y="1271290"/>
            <a:ext cx="356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Controlled charging</a:t>
            </a:r>
            <a:r>
              <a:rPr lang="zh-CN" altLang="en-US" sz="1400" dirty="0">
                <a:latin typeface="Rockwell" panose="02060603020205020403" pitchFamily="18" charset="0"/>
              </a:rPr>
              <a:t> </a:t>
            </a:r>
            <a:r>
              <a:rPr lang="en-US" altLang="zh-CN" sz="1400" dirty="0">
                <a:latin typeface="Rockwell" panose="02060603020205020403" pitchFamily="18" charset="0"/>
              </a:rPr>
              <a:t>minus </a:t>
            </a:r>
          </a:p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Uncontrolled charging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5E5C83-C0E4-D7F3-A72B-2DD2D7D457E6}"/>
              </a:ext>
            </a:extLst>
          </p:cNvPr>
          <p:cNvSpPr txBox="1"/>
          <p:nvPr/>
        </p:nvSpPr>
        <p:spPr>
          <a:xfrm>
            <a:off x="4106424" y="1271290"/>
            <a:ext cx="2374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Controlled charging</a:t>
            </a:r>
            <a:endParaRPr lang="zh-CN" altLang="en-US" sz="1400" dirty="0">
              <a:latin typeface="Rockwell" panose="020606030202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0ED87-5B05-002A-E61F-B72DB4E6E9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/>
          <a:stretch/>
        </p:blipFill>
        <p:spPr>
          <a:xfrm>
            <a:off x="1731522" y="1794510"/>
            <a:ext cx="3177027" cy="1630679"/>
          </a:xfrm>
        </p:spPr>
      </p:pic>
      <p:pic>
        <p:nvPicPr>
          <p:cNvPr id="25" name="Content Placeholder 24" descr="A map of the united states&#10;&#10;Description automatically generated">
            <a:extLst>
              <a:ext uri="{FF2B5EF4-FFF2-40B4-BE49-F238E27FC236}">
                <a16:creationId xmlns:a16="http://schemas.microsoft.com/office/drawing/2014/main" id="{5A58F67D-ECF0-C464-136C-2C6092F0F1C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/>
          <a:stretch/>
        </p:blipFill>
        <p:spPr>
          <a:xfrm>
            <a:off x="1731522" y="3402648"/>
            <a:ext cx="3177028" cy="1630679"/>
          </a:xfrm>
        </p:spPr>
      </p:pic>
      <p:pic>
        <p:nvPicPr>
          <p:cNvPr id="27" name="Content Placeholder 26" descr="A map of the united states&#10;&#10;Description automatically generated">
            <a:extLst>
              <a:ext uri="{FF2B5EF4-FFF2-40B4-BE49-F238E27FC236}">
                <a16:creationId xmlns:a16="http://schemas.microsoft.com/office/drawing/2014/main" id="{1C6E6ADD-D25D-AF0B-8623-F2ECE187BC4B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/>
          <a:stretch/>
        </p:blipFill>
        <p:spPr>
          <a:xfrm>
            <a:off x="4106424" y="3402648"/>
            <a:ext cx="3177028" cy="1630679"/>
          </a:xfrm>
        </p:spPr>
      </p:pic>
      <p:pic>
        <p:nvPicPr>
          <p:cNvPr id="29" name="Content Placeholder 28" descr="A map of the united states&#10;&#10;Description automatically generated">
            <a:extLst>
              <a:ext uri="{FF2B5EF4-FFF2-40B4-BE49-F238E27FC236}">
                <a16:creationId xmlns:a16="http://schemas.microsoft.com/office/drawing/2014/main" id="{9241F66E-37F2-5DDE-6AF2-010E7401FBB9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/>
          <a:stretch/>
        </p:blipFill>
        <p:spPr>
          <a:xfrm>
            <a:off x="6481326" y="3391377"/>
            <a:ext cx="3177028" cy="1630680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0BFBF88-D9D2-E861-E720-4AD7ED1E602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/>
          <a:stretch/>
        </p:blipFill>
        <p:spPr>
          <a:xfrm>
            <a:off x="4106424" y="1783240"/>
            <a:ext cx="3177028" cy="1630679"/>
          </a:xfrm>
        </p:spPr>
      </p:pic>
      <p:pic>
        <p:nvPicPr>
          <p:cNvPr id="23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9C52FC2B-C47F-57D2-29D1-38D8A231466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/>
          <a:stretch/>
        </p:blipFill>
        <p:spPr>
          <a:xfrm>
            <a:off x="6425461" y="1794510"/>
            <a:ext cx="3177028" cy="1630680"/>
          </a:xfrm>
        </p:spPr>
      </p:pic>
    </p:spTree>
    <p:extLst>
      <p:ext uri="{BB962C8B-B14F-4D97-AF65-F5344CB8AC3E}">
        <p14:creationId xmlns:p14="http://schemas.microsoft.com/office/powerpoint/2010/main" val="155305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E77676-9854-44D1-0847-483B097285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02C52-D6A8-7139-0DC8-ED42B4FB42B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E81C6-A1F9-9546-A8A1-955AE0BA5C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3B4F1-531C-AC81-DB4B-765AFC39A7EB}"/>
              </a:ext>
            </a:extLst>
          </p:cNvPr>
          <p:cNvSpPr txBox="1"/>
          <p:nvPr/>
        </p:nvSpPr>
        <p:spPr>
          <a:xfrm>
            <a:off x="804026" y="1148178"/>
            <a:ext cx="356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Uncontrolled charging</a:t>
            </a:r>
            <a:endParaRPr lang="zh-CN" altLang="en-US" sz="1400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3A38-B1CD-5B1B-4182-4C06F07DE578}"/>
              </a:ext>
            </a:extLst>
          </p:cNvPr>
          <p:cNvSpPr txBox="1"/>
          <p:nvPr/>
        </p:nvSpPr>
        <p:spPr>
          <a:xfrm>
            <a:off x="5671537" y="1148177"/>
            <a:ext cx="356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Controlled charging</a:t>
            </a:r>
            <a:r>
              <a:rPr lang="zh-CN" altLang="en-US" sz="1400" dirty="0">
                <a:latin typeface="Rockwell" panose="02060603020205020403" pitchFamily="18" charset="0"/>
              </a:rPr>
              <a:t> </a:t>
            </a:r>
            <a:r>
              <a:rPr lang="en-US" altLang="zh-CN" sz="1400" dirty="0">
                <a:latin typeface="Rockwell" panose="02060603020205020403" pitchFamily="18" charset="0"/>
              </a:rPr>
              <a:t>minus </a:t>
            </a:r>
          </a:p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Uncontrolled charging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A0EDAB-EFBF-6FEC-2F1E-BF75F528D305}"/>
              </a:ext>
            </a:extLst>
          </p:cNvPr>
          <p:cNvSpPr txBox="1"/>
          <p:nvPr/>
        </p:nvSpPr>
        <p:spPr>
          <a:xfrm>
            <a:off x="3401546" y="1148175"/>
            <a:ext cx="356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sz="1400" dirty="0">
                <a:latin typeface="Rockwell" panose="02060603020205020403" pitchFamily="18" charset="0"/>
              </a:rPr>
              <a:t>Controlled charging</a:t>
            </a:r>
            <a:endParaRPr lang="zh-CN" altLang="en-US" sz="1400" dirty="0">
              <a:latin typeface="Rockwell" panose="02060603020205020403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66DE6C-7AE3-E182-490D-5F278E153F18}"/>
              </a:ext>
            </a:extLst>
          </p:cNvPr>
          <p:cNvGrpSpPr/>
          <p:nvPr/>
        </p:nvGrpSpPr>
        <p:grpSpPr>
          <a:xfrm>
            <a:off x="315219" y="1838529"/>
            <a:ext cx="10191584" cy="4021650"/>
            <a:chOff x="315219" y="2052537"/>
            <a:chExt cx="9649247" cy="3807641"/>
          </a:xfrm>
        </p:grpSpPr>
        <p:pic>
          <p:nvPicPr>
            <p:cNvPr id="8" name="Content Placeholder 77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FE5F5A72-5771-3019-B29C-CAC4A641D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19" y="3859846"/>
              <a:ext cx="4375727" cy="2000331"/>
            </a:xfrm>
            <a:prstGeom prst="rect">
              <a:avLst/>
            </a:prstGeom>
          </p:spPr>
        </p:pic>
        <p:pic>
          <p:nvPicPr>
            <p:cNvPr id="9" name="Content Placeholder 79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5A595F82-ED0B-E2D6-DA2A-58A2BC38F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1"/>
            <a:stretch/>
          </p:blipFill>
          <p:spPr>
            <a:xfrm>
              <a:off x="3406268" y="3859846"/>
              <a:ext cx="4110949" cy="2000331"/>
            </a:xfrm>
            <a:prstGeom prst="rect">
              <a:avLst/>
            </a:prstGeom>
          </p:spPr>
        </p:pic>
        <p:pic>
          <p:nvPicPr>
            <p:cNvPr id="10" name="Content Placeholder 81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6C32F753-E0F2-EA56-8CA7-81084D5E4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1" r="29360"/>
            <a:stretch/>
          </p:blipFill>
          <p:spPr>
            <a:xfrm>
              <a:off x="6180627" y="3859846"/>
              <a:ext cx="2826273" cy="2000332"/>
            </a:xfrm>
            <a:prstGeom prst="rect">
              <a:avLst/>
            </a:prstGeom>
          </p:spPr>
        </p:pic>
        <p:pic>
          <p:nvPicPr>
            <p:cNvPr id="13" name="Content Placeholder 69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BD8FE2B3-C4F7-E09A-E653-671567DD7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19" y="2052537"/>
              <a:ext cx="4375727" cy="2000331"/>
            </a:xfrm>
            <a:prstGeom prst="rect">
              <a:avLst/>
            </a:prstGeom>
          </p:spPr>
        </p:pic>
        <p:pic>
          <p:nvPicPr>
            <p:cNvPr id="14" name="Content Placeholder 73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8AAA7ABE-7F06-67F0-8F94-0D6AB8A49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1"/>
            <a:stretch/>
          </p:blipFill>
          <p:spPr>
            <a:xfrm>
              <a:off x="3397015" y="2052537"/>
              <a:ext cx="4110949" cy="2000331"/>
            </a:xfrm>
            <a:prstGeom prst="rect">
              <a:avLst/>
            </a:prstGeom>
          </p:spPr>
        </p:pic>
        <p:pic>
          <p:nvPicPr>
            <p:cNvPr id="15" name="Content Placeholder 75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A0844B56-EBCD-6ED5-6301-C1D197899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1" r="29360"/>
            <a:stretch/>
          </p:blipFill>
          <p:spPr>
            <a:xfrm>
              <a:off x="6180629" y="2052537"/>
              <a:ext cx="2826269" cy="2000332"/>
            </a:xfrm>
            <a:prstGeom prst="rect">
              <a:avLst/>
            </a:prstGeom>
          </p:spPr>
        </p:pic>
        <p:pic>
          <p:nvPicPr>
            <p:cNvPr id="19" name="Content Placeholder 75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B58E4051-AC7F-C97B-DA22-A119BC90F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3" r="1"/>
            <a:stretch/>
          </p:blipFill>
          <p:spPr>
            <a:xfrm>
              <a:off x="8982259" y="2052537"/>
              <a:ext cx="982207" cy="2000332"/>
            </a:xfrm>
            <a:prstGeom prst="rect">
              <a:avLst/>
            </a:prstGeom>
          </p:spPr>
        </p:pic>
        <p:pic>
          <p:nvPicPr>
            <p:cNvPr id="18" name="Content Placeholder 81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3F248825-B777-8B87-4E5C-DA93BBE74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20"/>
            <a:stretch/>
          </p:blipFill>
          <p:spPr>
            <a:xfrm>
              <a:off x="8996852" y="3859846"/>
              <a:ext cx="953023" cy="2000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7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4">
            <a:extLst>
              <a:ext uri="{FF2B5EF4-FFF2-40B4-BE49-F238E27FC236}">
                <a16:creationId xmlns:a16="http://schemas.microsoft.com/office/drawing/2014/main" id="{59DD4AA3-A67D-8E32-70DF-D85A01F3A0E3}"/>
              </a:ext>
            </a:extLst>
          </p:cNvPr>
          <p:cNvSpPr txBox="1">
            <a:spLocks/>
          </p:cNvSpPr>
          <p:nvPr/>
        </p:nvSpPr>
        <p:spPr>
          <a:xfrm>
            <a:off x="825832" y="6538912"/>
            <a:ext cx="10515600" cy="12030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Rockwell" panose="02060603020205020403" pitchFamily="18" charset="0"/>
              </a:rPr>
              <a:t>Figure 1 Median annual charging costs and median lifetime charging costs for individual PEVs, of each region across the US. </a:t>
            </a:r>
            <a:r>
              <a:rPr lang="en-US" altLang="zh-CN">
                <a:latin typeface="Rockwell" panose="02060603020205020403" pitchFamily="18" charset="0"/>
              </a:rPr>
              <a:t>Charging costs are defined as net increase in electricity bills of the whole home with PEV charging. </a:t>
            </a:r>
            <a:r>
              <a:rPr lang="en-US" altLang="zh-CN" dirty="0">
                <a:latin typeface="Rockwell" panose="02060603020205020403" pitchFamily="18" charset="0"/>
              </a:rPr>
              <a:t>2024, 2030 and 2040 are modeled annual results. Results for PEVs with charging modes of uncontrolled charging, controlled charging and V2H are displayed .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E421A-899B-ECC3-667A-257DCB972E27}"/>
              </a:ext>
            </a:extLst>
          </p:cNvPr>
          <p:cNvSpPr txBox="1"/>
          <p:nvPr/>
        </p:nvSpPr>
        <p:spPr>
          <a:xfrm>
            <a:off x="1780154" y="-357868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79209-8581-60E6-1492-E89DB7A3CBFA}"/>
              </a:ext>
            </a:extLst>
          </p:cNvPr>
          <p:cNvSpPr txBox="1"/>
          <p:nvPr/>
        </p:nvSpPr>
        <p:spPr>
          <a:xfrm>
            <a:off x="4417337" y="-357868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A332D-3C27-EDAB-EB08-C51099B6CFEC}"/>
              </a:ext>
            </a:extLst>
          </p:cNvPr>
          <p:cNvSpPr txBox="1"/>
          <p:nvPr/>
        </p:nvSpPr>
        <p:spPr>
          <a:xfrm>
            <a:off x="7054520" y="-21936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A190FE-F384-2BA1-34D9-2C2F76621FD3}"/>
              </a:ext>
            </a:extLst>
          </p:cNvPr>
          <p:cNvSpPr txBox="1"/>
          <p:nvPr/>
        </p:nvSpPr>
        <p:spPr>
          <a:xfrm>
            <a:off x="313309" y="51446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2024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FB4A19-A18B-ED22-7933-2FD0ACD5FB20}"/>
              </a:ext>
            </a:extLst>
          </p:cNvPr>
          <p:cNvSpPr txBox="1"/>
          <p:nvPr/>
        </p:nvSpPr>
        <p:spPr>
          <a:xfrm>
            <a:off x="313309" y="199328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2030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35FC20-0BFA-9B92-8C15-69BD0A728723}"/>
              </a:ext>
            </a:extLst>
          </p:cNvPr>
          <p:cNvSpPr txBox="1"/>
          <p:nvPr/>
        </p:nvSpPr>
        <p:spPr>
          <a:xfrm>
            <a:off x="313309" y="3472093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2040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258A-5C98-B83A-ED0D-FA7C31F5C815}"/>
              </a:ext>
            </a:extLst>
          </p:cNvPr>
          <p:cNvSpPr txBox="1"/>
          <p:nvPr/>
        </p:nvSpPr>
        <p:spPr>
          <a:xfrm>
            <a:off x="313309" y="4950906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Lifetime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pic>
        <p:nvPicPr>
          <p:cNvPr id="74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2287D5D6-E4B6-3ED8-0469-6CC365365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2" y="146561"/>
            <a:ext cx="440882" cy="438162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E28ACC4-5772-6C50-7874-287F6D1DDA68}"/>
              </a:ext>
            </a:extLst>
          </p:cNvPr>
          <p:cNvSpPr txBox="1"/>
          <p:nvPr/>
        </p:nvSpPr>
        <p:spPr>
          <a:xfrm>
            <a:off x="10083415" y="4161743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-600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741155C-3E5E-9D9B-A075-2FE2F9CBD696}"/>
              </a:ext>
            </a:extLst>
          </p:cNvPr>
          <p:cNvSpPr txBox="1"/>
          <p:nvPr/>
        </p:nvSpPr>
        <p:spPr>
          <a:xfrm>
            <a:off x="10069513" y="218842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pic>
        <p:nvPicPr>
          <p:cNvPr id="78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FD41096F-9EAA-E43F-2AD4-171C797BC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1" y="4575685"/>
            <a:ext cx="440882" cy="158317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23B7CD8-C627-6919-4D79-267BD7E3892C}"/>
              </a:ext>
            </a:extLst>
          </p:cNvPr>
          <p:cNvSpPr txBox="1"/>
          <p:nvPr/>
        </p:nvSpPr>
        <p:spPr>
          <a:xfrm>
            <a:off x="9628631" y="-151928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USD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CE376-B89C-5D93-C37E-C54906E8E99A}"/>
              </a:ext>
            </a:extLst>
          </p:cNvPr>
          <p:cNvSpPr txBox="1"/>
          <p:nvPr/>
        </p:nvSpPr>
        <p:spPr>
          <a:xfrm>
            <a:off x="10069513" y="74380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600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72322A8-CA78-0FF3-5C6F-214BC9F565E6}"/>
              </a:ext>
            </a:extLst>
          </p:cNvPr>
          <p:cNvSpPr txBox="1"/>
          <p:nvPr/>
        </p:nvSpPr>
        <p:spPr>
          <a:xfrm>
            <a:off x="10069513" y="519799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0477EE-3925-F374-C160-D3D8E1ABA117}"/>
              </a:ext>
            </a:extLst>
          </p:cNvPr>
          <p:cNvSpPr txBox="1"/>
          <p:nvPr/>
        </p:nvSpPr>
        <p:spPr>
          <a:xfrm>
            <a:off x="10083415" y="444546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50k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16E6A4C-0E83-5F49-E497-641D4BAA0B60}"/>
              </a:ext>
            </a:extLst>
          </p:cNvPr>
          <p:cNvSpPr txBox="1"/>
          <p:nvPr/>
        </p:nvSpPr>
        <p:spPr>
          <a:xfrm>
            <a:off x="10069513" y="5867809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-50k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CF4A36C4-97CE-11C4-1993-B1D3B7AAE8D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10BF624E-3CAF-DD1A-7FF6-5130521F5D0B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8EB3EF44-24F6-A3CD-418E-967A0B743F40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7F7FAE22-774E-F150-62A0-C8E8CE047F18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3D9CB432-3EEC-7D17-6183-1E774B1EDE37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6C58C9E-7886-DD23-B2E3-39B37845684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6394E81E-1809-322E-8A5A-146C0EC516F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230B1A7B-A8EB-6521-9C96-4D6C2D1B15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1E473A7F-E1C4-6B5A-7D20-43DD7B3B0ED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32F53B9D-EACB-664D-CE37-2ACF4DBB0C1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226D19BB-7475-CFB8-B398-D9DEB0B09BE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53325B8E-D041-6D0D-13A1-3624EDB81F1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9198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05E0AA08-64BF-A016-4FF4-7EBEF183D5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1262516"/>
            <a:ext cx="4540250" cy="2075542"/>
          </a:xfrm>
        </p:spPr>
      </p:pic>
      <p:pic>
        <p:nvPicPr>
          <p:cNvPr id="11" name="Content Placeholder 10" descr="A map of the united states&#10;&#10;Description automatically generated">
            <a:extLst>
              <a:ext uri="{FF2B5EF4-FFF2-40B4-BE49-F238E27FC236}">
                <a16:creationId xmlns:a16="http://schemas.microsoft.com/office/drawing/2014/main" id="{AACB91B0-8452-3265-4E23-A85EE7DE1D3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55750" y="3285309"/>
            <a:ext cx="4540250" cy="2075542"/>
          </a:xfrm>
        </p:spPr>
      </p:pic>
      <p:pic>
        <p:nvPicPr>
          <p:cNvPr id="9" name="Content Placeholder 8" descr="A map of the united states&#10;&#10;Description automatically generated">
            <a:extLst>
              <a:ext uri="{FF2B5EF4-FFF2-40B4-BE49-F238E27FC236}">
                <a16:creationId xmlns:a16="http://schemas.microsoft.com/office/drawing/2014/main" id="{FD74E2AC-7412-3B53-025F-3FCAB77689C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05"/>
          <a:stretch/>
        </p:blipFill>
        <p:spPr>
          <a:xfrm>
            <a:off x="4949825" y="1262516"/>
            <a:ext cx="3473029" cy="2075542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00E0B3-606F-0F53-209D-75795E265FBA}"/>
              </a:ext>
            </a:extLst>
          </p:cNvPr>
          <p:cNvSpPr txBox="1"/>
          <p:nvPr/>
        </p:nvSpPr>
        <p:spPr>
          <a:xfrm>
            <a:off x="1592251" y="765434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6EF70-428A-BEFC-7B51-3DBB7ECC311B}"/>
              </a:ext>
            </a:extLst>
          </p:cNvPr>
          <p:cNvSpPr txBox="1"/>
          <p:nvPr/>
        </p:nvSpPr>
        <p:spPr>
          <a:xfrm>
            <a:off x="4859177" y="765434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054911-BE82-B451-357F-04B3A99996EE}"/>
              </a:ext>
            </a:extLst>
          </p:cNvPr>
          <p:cNvSpPr txBox="1"/>
          <p:nvPr/>
        </p:nvSpPr>
        <p:spPr>
          <a:xfrm>
            <a:off x="1592251" y="2889269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 vs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pic>
        <p:nvPicPr>
          <p:cNvPr id="33" name="Content Placeholder 32" descr="A map of the united states&#10;&#10;Description automatically generated">
            <a:extLst>
              <a:ext uri="{FF2B5EF4-FFF2-40B4-BE49-F238E27FC236}">
                <a16:creationId xmlns:a16="http://schemas.microsoft.com/office/drawing/2014/main" id="{398622BC-39E3-CEDD-B75C-C62D05D73BC4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33"/>
          <a:stretch/>
        </p:blipFill>
        <p:spPr>
          <a:xfrm>
            <a:off x="4949825" y="3285309"/>
            <a:ext cx="3567113" cy="2075542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3738DD6-BBD8-48C4-B438-FF0B1B7CD216}"/>
              </a:ext>
            </a:extLst>
          </p:cNvPr>
          <p:cNvSpPr txBox="1"/>
          <p:nvPr/>
        </p:nvSpPr>
        <p:spPr>
          <a:xfrm>
            <a:off x="4986326" y="3100643"/>
            <a:ext cx="356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– V2H (unelectrified)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7E9053-E6A6-621D-A4F7-31D6D8A430B3}"/>
              </a:ext>
            </a:extLst>
          </p:cNvPr>
          <p:cNvGrpSpPr/>
          <p:nvPr/>
        </p:nvGrpSpPr>
        <p:grpSpPr>
          <a:xfrm>
            <a:off x="8454189" y="1071799"/>
            <a:ext cx="1322770" cy="4159992"/>
            <a:chOff x="9053689" y="3561016"/>
            <a:chExt cx="1322770" cy="1636662"/>
          </a:xfrm>
        </p:grpSpPr>
        <p:pic>
          <p:nvPicPr>
            <p:cNvPr id="36" name="Content Placeholder 2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10B0E3F0-3077-7F02-0796-35C0EF84A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60" t="8789" r="5788"/>
            <a:stretch/>
          </p:blipFill>
          <p:spPr>
            <a:xfrm>
              <a:off x="9053689" y="3706484"/>
              <a:ext cx="413202" cy="149119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5EB655-1D10-D030-AED9-BF615698B318}"/>
                </a:ext>
              </a:extLst>
            </p:cNvPr>
            <p:cNvSpPr txBox="1"/>
            <p:nvPr/>
          </p:nvSpPr>
          <p:spPr>
            <a:xfrm>
              <a:off x="9466891" y="4390796"/>
              <a:ext cx="909568" cy="129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0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1521FA-28A4-89DC-AFC9-913CEA6DCADC}"/>
                </a:ext>
              </a:extLst>
            </p:cNvPr>
            <p:cNvSpPr txBox="1"/>
            <p:nvPr/>
          </p:nvSpPr>
          <p:spPr>
            <a:xfrm>
              <a:off x="9459622" y="5019248"/>
              <a:ext cx="909568" cy="13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b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-15k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A0A8E45-9059-B4B4-1E19-E8486C2C2E1E}"/>
                </a:ext>
              </a:extLst>
            </p:cNvPr>
            <p:cNvSpPr txBox="1"/>
            <p:nvPr/>
          </p:nvSpPr>
          <p:spPr>
            <a:xfrm>
              <a:off x="9459622" y="3711306"/>
              <a:ext cx="909568" cy="13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15k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2F0436-835E-C99E-C728-8FB957336CAB}"/>
                </a:ext>
              </a:extLst>
            </p:cNvPr>
            <p:cNvSpPr txBox="1"/>
            <p:nvPr/>
          </p:nvSpPr>
          <p:spPr>
            <a:xfrm>
              <a:off x="9053689" y="3561016"/>
              <a:ext cx="1322770" cy="13319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USD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F137092-25D9-86B7-550C-931745C4B17E}"/>
              </a:ext>
            </a:extLst>
          </p:cNvPr>
          <p:cNvSpPr txBox="1"/>
          <p:nvPr/>
        </p:nvSpPr>
        <p:spPr>
          <a:xfrm>
            <a:off x="935655" y="5108601"/>
            <a:ext cx="1010044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Regional median lifetime charging cost changes of selected pairs of users across the contiguous USA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3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map of the united states&#10;&#10;Description automatically generated">
            <a:extLst>
              <a:ext uri="{FF2B5EF4-FFF2-40B4-BE49-F238E27FC236}">
                <a16:creationId xmlns:a16="http://schemas.microsoft.com/office/drawing/2014/main" id="{45A9B7D2-0AFD-40A9-F847-60C9CB9686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1262516"/>
            <a:ext cx="4540250" cy="2075542"/>
          </a:xfrm>
        </p:spPr>
      </p:pic>
      <p:pic>
        <p:nvPicPr>
          <p:cNvPr id="15" name="Content Placeholder 14" descr="A map of the united states&#10;&#10;Description automatically generated">
            <a:extLst>
              <a:ext uri="{FF2B5EF4-FFF2-40B4-BE49-F238E27FC236}">
                <a16:creationId xmlns:a16="http://schemas.microsoft.com/office/drawing/2014/main" id="{5B9FAB92-F55F-5FB7-49B8-CE2B368DDF9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3102429"/>
            <a:ext cx="4540250" cy="2075542"/>
          </a:xfrm>
        </p:spPr>
      </p:pic>
      <p:pic>
        <p:nvPicPr>
          <p:cNvPr id="13" name="Content Placeholder 12" descr="A map of the united states&#10;&#10;Description automatically generated">
            <a:extLst>
              <a:ext uri="{FF2B5EF4-FFF2-40B4-BE49-F238E27FC236}">
                <a16:creationId xmlns:a16="http://schemas.microsoft.com/office/drawing/2014/main" id="{27B5AB07-4D2D-01AE-E3F3-CBE427D1FA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9"/>
          <a:stretch/>
        </p:blipFill>
        <p:spPr>
          <a:xfrm>
            <a:off x="4949825" y="1262516"/>
            <a:ext cx="3728954" cy="2075542"/>
          </a:xfrm>
        </p:spPr>
      </p:pic>
      <p:pic>
        <p:nvPicPr>
          <p:cNvPr id="17" name="Content Placeholder 16" descr="A map of the united states&#10;&#10;Description automatically generated">
            <a:extLst>
              <a:ext uri="{FF2B5EF4-FFF2-40B4-BE49-F238E27FC236}">
                <a16:creationId xmlns:a16="http://schemas.microsoft.com/office/drawing/2014/main" id="{432168B9-8E92-7DAE-9C4E-A9EBEEBE8DA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9"/>
          <a:stretch/>
        </p:blipFill>
        <p:spPr>
          <a:xfrm>
            <a:off x="4949825" y="3102429"/>
            <a:ext cx="3728954" cy="2075542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CD1CC-497A-D42D-6A19-A77FA1C818A0}"/>
              </a:ext>
            </a:extLst>
          </p:cNvPr>
          <p:cNvGrpSpPr/>
          <p:nvPr/>
        </p:nvGrpSpPr>
        <p:grpSpPr>
          <a:xfrm>
            <a:off x="8454189" y="1075886"/>
            <a:ext cx="1322770" cy="4155905"/>
            <a:chOff x="9053689" y="3562624"/>
            <a:chExt cx="1322770" cy="1635054"/>
          </a:xfrm>
        </p:grpSpPr>
        <p:pic>
          <p:nvPicPr>
            <p:cNvPr id="19" name="Content Placeholder 2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A1C7ECFB-C4A1-02E3-5893-56814D751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60" t="8789" r="5788"/>
            <a:stretch/>
          </p:blipFill>
          <p:spPr>
            <a:xfrm>
              <a:off x="9053689" y="3706484"/>
              <a:ext cx="413202" cy="14911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3BC003-B154-5C9A-801D-62571D665C0A}"/>
                </a:ext>
              </a:extLst>
            </p:cNvPr>
            <p:cNvSpPr txBox="1"/>
            <p:nvPr/>
          </p:nvSpPr>
          <p:spPr>
            <a:xfrm>
              <a:off x="9466891" y="4390796"/>
              <a:ext cx="909568" cy="129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0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671B28-3D12-340A-F894-2B6F7B3756E8}"/>
                </a:ext>
              </a:extLst>
            </p:cNvPr>
            <p:cNvSpPr txBox="1"/>
            <p:nvPr/>
          </p:nvSpPr>
          <p:spPr>
            <a:xfrm>
              <a:off x="9459622" y="5022464"/>
              <a:ext cx="909568" cy="129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b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-100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A3B353-4923-E98C-4EA4-1DE79CC0EF8C}"/>
                </a:ext>
              </a:extLst>
            </p:cNvPr>
            <p:cNvSpPr txBox="1"/>
            <p:nvPr/>
          </p:nvSpPr>
          <p:spPr>
            <a:xfrm>
              <a:off x="9459622" y="3711306"/>
              <a:ext cx="909568" cy="129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100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794D49-5365-7AC4-2BE8-9BEC0673986F}"/>
                </a:ext>
              </a:extLst>
            </p:cNvPr>
            <p:cNvSpPr txBox="1"/>
            <p:nvPr/>
          </p:nvSpPr>
          <p:spPr>
            <a:xfrm>
              <a:off x="9053689" y="3562624"/>
              <a:ext cx="1322770" cy="129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t CO</a:t>
              </a:r>
              <a:r>
                <a:rPr lang="en-US" altLang="zh-CN" sz="1600" baseline="-25000" dirty="0">
                  <a:latin typeface="Rockwell" panose="02060603020205020403" pitchFamily="18" charset="0"/>
                </a:rPr>
                <a:t>2</a:t>
              </a:r>
              <a:r>
                <a:rPr lang="en-US" altLang="zh-CN" sz="1600" dirty="0">
                  <a:latin typeface="Rockwell" panose="02060603020205020403" pitchFamily="18" charset="0"/>
                </a:rPr>
                <a:t>e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7DE414-3F99-1839-02EF-866FBCC1E9E4}"/>
              </a:ext>
            </a:extLst>
          </p:cNvPr>
          <p:cNvSpPr txBox="1"/>
          <p:nvPr/>
        </p:nvSpPr>
        <p:spPr>
          <a:xfrm>
            <a:off x="2096176" y="1075886"/>
            <a:ext cx="26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072D94-B530-12CD-C40A-4C1FE97E0AC3}"/>
              </a:ext>
            </a:extLst>
          </p:cNvPr>
          <p:cNvSpPr txBox="1"/>
          <p:nvPr/>
        </p:nvSpPr>
        <p:spPr>
          <a:xfrm>
            <a:off x="5368866" y="1076237"/>
            <a:ext cx="266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46AE3E-A573-EFC9-3E38-B5276813AD17}"/>
              </a:ext>
            </a:extLst>
          </p:cNvPr>
          <p:cNvSpPr txBox="1"/>
          <p:nvPr/>
        </p:nvSpPr>
        <p:spPr>
          <a:xfrm>
            <a:off x="2636836" y="2977980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E49C6-67C8-BB7C-7F92-68D0A0785368}"/>
              </a:ext>
            </a:extLst>
          </p:cNvPr>
          <p:cNvSpPr txBox="1"/>
          <p:nvPr/>
        </p:nvSpPr>
        <p:spPr>
          <a:xfrm>
            <a:off x="5569484" y="2977980"/>
            <a:ext cx="226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(unelectrified)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25295-BBC3-7371-5F9A-16AA0F9356E4}"/>
              </a:ext>
            </a:extLst>
          </p:cNvPr>
          <p:cNvSpPr txBox="1"/>
          <p:nvPr/>
        </p:nvSpPr>
        <p:spPr>
          <a:xfrm>
            <a:off x="926511" y="5093291"/>
            <a:ext cx="1010044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Regional median </a:t>
            </a:r>
            <a:r>
              <a:rPr lang="en-US" altLang="zh-CN" b="1" dirty="0">
                <a:latin typeface="Rockwell" panose="02060603020205020403" pitchFamily="18" charset="0"/>
              </a:rPr>
              <a:t>lifetime charging emissions </a:t>
            </a:r>
            <a:r>
              <a:rPr lang="en-US" altLang="zh-CN" dirty="0">
                <a:latin typeface="Rockwell" panose="02060603020205020403" pitchFamily="18" charset="0"/>
              </a:rPr>
              <a:t>of uncontrolled charging users, controlled charging users, V2H users, and V2H users with unelectrified homes across the contiguous USA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6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941CFCD8-076F-AD3E-8970-0A93DF58A7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1262516"/>
            <a:ext cx="4540250" cy="2075542"/>
          </a:xfrm>
        </p:spPr>
      </p:pic>
      <p:pic>
        <p:nvPicPr>
          <p:cNvPr id="11" name="Content Placeholder 10" descr="A map of the united states&#10;&#10;Description automatically generated">
            <a:extLst>
              <a:ext uri="{FF2B5EF4-FFF2-40B4-BE49-F238E27FC236}">
                <a16:creationId xmlns:a16="http://schemas.microsoft.com/office/drawing/2014/main" id="{A5ADB8E0-3EE8-7892-5ECA-B3A7C032F28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3297501"/>
            <a:ext cx="4540250" cy="2075542"/>
          </a:xfrm>
        </p:spPr>
      </p:pic>
      <p:pic>
        <p:nvPicPr>
          <p:cNvPr id="9" name="Content Placeholder 8" descr="A map of the united states&#10;&#10;Description automatically generated">
            <a:extLst>
              <a:ext uri="{FF2B5EF4-FFF2-40B4-BE49-F238E27FC236}">
                <a16:creationId xmlns:a16="http://schemas.microsoft.com/office/drawing/2014/main" id="{C74E6462-554E-BC67-0DDA-960DE3D549E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1"/>
          <a:stretch/>
        </p:blipFill>
        <p:spPr>
          <a:xfrm>
            <a:off x="4949825" y="1262516"/>
            <a:ext cx="3596767" cy="2075542"/>
          </a:xfrm>
        </p:spPr>
      </p:pic>
      <p:pic>
        <p:nvPicPr>
          <p:cNvPr id="13" name="Content Placeholder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5298C59-1A12-277D-92CC-83914E6C89D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1"/>
          <a:stretch/>
        </p:blipFill>
        <p:spPr>
          <a:xfrm>
            <a:off x="4949825" y="3297501"/>
            <a:ext cx="3596767" cy="2075542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C62CB0F-1B15-8F75-5CFC-049B89BA6C10}"/>
              </a:ext>
            </a:extLst>
          </p:cNvPr>
          <p:cNvSpPr txBox="1"/>
          <p:nvPr/>
        </p:nvSpPr>
        <p:spPr>
          <a:xfrm>
            <a:off x="1592251" y="765434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267431-2313-DC20-BD90-F5E2C7185ABF}"/>
              </a:ext>
            </a:extLst>
          </p:cNvPr>
          <p:cNvSpPr txBox="1"/>
          <p:nvPr/>
        </p:nvSpPr>
        <p:spPr>
          <a:xfrm>
            <a:off x="4859177" y="765434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5E8583-F45A-AB3B-397F-B0D39250D221}"/>
              </a:ext>
            </a:extLst>
          </p:cNvPr>
          <p:cNvSpPr txBox="1"/>
          <p:nvPr/>
        </p:nvSpPr>
        <p:spPr>
          <a:xfrm>
            <a:off x="1592251" y="2889269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 vs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31234B-8EE2-7466-A1A9-C9B6EFB05039}"/>
              </a:ext>
            </a:extLst>
          </p:cNvPr>
          <p:cNvSpPr txBox="1"/>
          <p:nvPr/>
        </p:nvSpPr>
        <p:spPr>
          <a:xfrm>
            <a:off x="4986326" y="3100643"/>
            <a:ext cx="356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– V2H (unelectrified)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78BBA6-C1C4-F4F8-3C57-CD618051CD66}"/>
              </a:ext>
            </a:extLst>
          </p:cNvPr>
          <p:cNvGrpSpPr/>
          <p:nvPr/>
        </p:nvGrpSpPr>
        <p:grpSpPr>
          <a:xfrm>
            <a:off x="8454189" y="1075886"/>
            <a:ext cx="1322770" cy="4155905"/>
            <a:chOff x="9053689" y="3562624"/>
            <a:chExt cx="1322770" cy="1635054"/>
          </a:xfrm>
        </p:grpSpPr>
        <p:pic>
          <p:nvPicPr>
            <p:cNvPr id="35" name="Content Placeholder 2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09232119-D3DC-985E-4B81-88D0564C8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60" t="8789" r="5788"/>
            <a:stretch/>
          </p:blipFill>
          <p:spPr>
            <a:xfrm>
              <a:off x="9053689" y="3706484"/>
              <a:ext cx="413202" cy="14911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A430BB-803A-B089-1A18-5DC3952F20EB}"/>
                </a:ext>
              </a:extLst>
            </p:cNvPr>
            <p:cNvSpPr txBox="1"/>
            <p:nvPr/>
          </p:nvSpPr>
          <p:spPr>
            <a:xfrm>
              <a:off x="9466891" y="4390796"/>
              <a:ext cx="909568" cy="129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0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246462-CD09-6277-EBB7-1022983696DE}"/>
                </a:ext>
              </a:extLst>
            </p:cNvPr>
            <p:cNvSpPr txBox="1"/>
            <p:nvPr/>
          </p:nvSpPr>
          <p:spPr>
            <a:xfrm>
              <a:off x="9459622" y="5019248"/>
              <a:ext cx="909568" cy="13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b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-130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34F7A9-4488-9F75-C4CC-BF488FA22FF5}"/>
                </a:ext>
              </a:extLst>
            </p:cNvPr>
            <p:cNvSpPr txBox="1"/>
            <p:nvPr/>
          </p:nvSpPr>
          <p:spPr>
            <a:xfrm>
              <a:off x="9459622" y="3711306"/>
              <a:ext cx="909568" cy="1331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130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3E6C1C-26E5-6022-DBBB-739E9795A945}"/>
                </a:ext>
              </a:extLst>
            </p:cNvPr>
            <p:cNvSpPr txBox="1"/>
            <p:nvPr/>
          </p:nvSpPr>
          <p:spPr>
            <a:xfrm>
              <a:off x="9053689" y="3562624"/>
              <a:ext cx="1322770" cy="1299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t CO</a:t>
              </a:r>
              <a:r>
                <a:rPr lang="en-US" altLang="zh-CN" sz="1600" baseline="-25000" dirty="0">
                  <a:latin typeface="Rockwell" panose="02060603020205020403" pitchFamily="18" charset="0"/>
                </a:rPr>
                <a:t>2</a:t>
              </a:r>
              <a:r>
                <a:rPr lang="en-US" altLang="zh-CN" sz="1600" dirty="0">
                  <a:latin typeface="Rockwell" panose="02060603020205020403" pitchFamily="18" charset="0"/>
                </a:rPr>
                <a:t>e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66A7410-DD4D-BEAC-7DC8-7C0F9AE90FFE}"/>
              </a:ext>
            </a:extLst>
          </p:cNvPr>
          <p:cNvSpPr txBox="1"/>
          <p:nvPr/>
        </p:nvSpPr>
        <p:spPr>
          <a:xfrm>
            <a:off x="935655" y="5108601"/>
            <a:ext cx="1010044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Regional median lifetime charging emission changes of selected pairs of users across the contiguous USA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6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1FCC23A-C6EA-20C6-06E0-A1A6E004D2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A567F4-FCB7-4923-6F9A-ECA43B70EC4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CF5718A-AE58-7FFE-E461-41CE487303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0D4A646-B44A-537C-1C92-3A4B472F85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0562371-804F-0C4D-9B30-90A626FC20C4}"/>
              </a:ext>
            </a:extLst>
          </p:cNvPr>
          <p:cNvSpPr txBox="1">
            <a:spLocks/>
          </p:cNvSpPr>
          <p:nvPr/>
        </p:nvSpPr>
        <p:spPr>
          <a:xfrm>
            <a:off x="5309937" y="319088"/>
            <a:ext cx="6505615" cy="3214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9A94EE-5649-F145-30A5-0B81676DE9E8}"/>
              </a:ext>
            </a:extLst>
          </p:cNvPr>
          <p:cNvSpPr txBox="1">
            <a:spLocks/>
          </p:cNvSpPr>
          <p:nvPr/>
        </p:nvSpPr>
        <p:spPr>
          <a:xfrm>
            <a:off x="5425104" y="199187"/>
            <a:ext cx="6505615" cy="3214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71EAE-C045-2D78-1BAB-CCCDB348E1CE}"/>
              </a:ext>
            </a:extLst>
          </p:cNvPr>
          <p:cNvSpPr txBox="1"/>
          <p:nvPr/>
        </p:nvSpPr>
        <p:spPr>
          <a:xfrm>
            <a:off x="2122747" y="2954470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pic>
        <p:nvPicPr>
          <p:cNvPr id="21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03311B21-C875-16A3-AF27-F130B3B3B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/>
          <a:stretch/>
        </p:blipFill>
        <p:spPr>
          <a:xfrm>
            <a:off x="1050925" y="391582"/>
            <a:ext cx="5830888" cy="2973977"/>
          </a:xfrm>
          <a:prstGeom prst="rect">
            <a:avLst/>
          </a:prstGeom>
        </p:spPr>
      </p:pic>
      <p:pic>
        <p:nvPicPr>
          <p:cNvPr id="22" name="Content Placeholder 11" descr="A map of the united states&#10;&#10;Description automatically generated">
            <a:extLst>
              <a:ext uri="{FF2B5EF4-FFF2-40B4-BE49-F238E27FC236}">
                <a16:creationId xmlns:a16="http://schemas.microsoft.com/office/drawing/2014/main" id="{DD0625D1-C4F0-A684-D5ED-6E684433F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r="15169"/>
          <a:stretch/>
        </p:blipFill>
        <p:spPr>
          <a:xfrm>
            <a:off x="1050925" y="2988968"/>
            <a:ext cx="4844038" cy="2973977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C3049BFC-7CEF-2C85-FDF3-4B6D47A8C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r="24367"/>
          <a:stretch/>
        </p:blipFill>
        <p:spPr>
          <a:xfrm>
            <a:off x="5378174" y="390449"/>
            <a:ext cx="4273397" cy="2976242"/>
          </a:xfrm>
          <a:prstGeom prst="rect">
            <a:avLst/>
          </a:prstGeom>
        </p:spPr>
      </p:pic>
      <p:pic>
        <p:nvPicPr>
          <p:cNvPr id="23" name="Picture 22" descr="A map of the united states&#10;&#10;Description automatically generated">
            <a:extLst>
              <a:ext uri="{FF2B5EF4-FFF2-40B4-BE49-F238E27FC236}">
                <a16:creationId xmlns:a16="http://schemas.microsoft.com/office/drawing/2014/main" id="{6DE9586F-6DDF-77D5-0A8C-397353A62C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3" t="9679" r="10376"/>
          <a:stretch/>
        </p:blipFill>
        <p:spPr>
          <a:xfrm>
            <a:off x="8647051" y="3179033"/>
            <a:ext cx="409779" cy="2852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EF342E-D88F-2CB6-62DB-FB1BF4D5BDB6}"/>
              </a:ext>
            </a:extLst>
          </p:cNvPr>
          <p:cNvSpPr txBox="1"/>
          <p:nvPr/>
        </p:nvSpPr>
        <p:spPr>
          <a:xfrm>
            <a:off x="1464777" y="307436"/>
            <a:ext cx="287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AD3C3-E91F-8066-0D6B-2DAB9121DFC4}"/>
              </a:ext>
            </a:extLst>
          </p:cNvPr>
          <p:cNvSpPr txBox="1"/>
          <p:nvPr/>
        </p:nvSpPr>
        <p:spPr>
          <a:xfrm>
            <a:off x="5279808" y="305511"/>
            <a:ext cx="395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FD0A4A-38E0-C082-1E2B-A5532C70A0AC}"/>
              </a:ext>
            </a:extLst>
          </p:cNvPr>
          <p:cNvSpPr txBox="1"/>
          <p:nvPr/>
        </p:nvSpPr>
        <p:spPr>
          <a:xfrm>
            <a:off x="1464777" y="2904822"/>
            <a:ext cx="287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353613-5027-A568-54C6-EDC25B20C625}"/>
              </a:ext>
            </a:extLst>
          </p:cNvPr>
          <p:cNvSpPr txBox="1"/>
          <p:nvPr/>
        </p:nvSpPr>
        <p:spPr>
          <a:xfrm>
            <a:off x="9056692" y="3151148"/>
            <a:ext cx="53194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15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8E545-0995-2306-0441-6B534377D62D}"/>
              </a:ext>
            </a:extLst>
          </p:cNvPr>
          <p:cNvSpPr txBox="1"/>
          <p:nvPr/>
        </p:nvSpPr>
        <p:spPr>
          <a:xfrm>
            <a:off x="8685799" y="2817599"/>
            <a:ext cx="872707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Life (yr)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C0DB3-6D35-CD0F-EE88-17F603F78B24}"/>
              </a:ext>
            </a:extLst>
          </p:cNvPr>
          <p:cNvSpPr txBox="1"/>
          <p:nvPr/>
        </p:nvSpPr>
        <p:spPr>
          <a:xfrm>
            <a:off x="9096700" y="5693278"/>
            <a:ext cx="3935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6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5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B0E1-2654-99DB-A191-79E09BA27D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Figure showcase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CCCD1-34D8-1948-056A-901BA0AD2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59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4">
            <a:extLst>
              <a:ext uri="{FF2B5EF4-FFF2-40B4-BE49-F238E27FC236}">
                <a16:creationId xmlns:a16="http://schemas.microsoft.com/office/drawing/2014/main" id="{59DD4AA3-A67D-8E32-70DF-D85A01F3A0E3}"/>
              </a:ext>
            </a:extLst>
          </p:cNvPr>
          <p:cNvSpPr txBox="1">
            <a:spLocks/>
          </p:cNvSpPr>
          <p:nvPr/>
        </p:nvSpPr>
        <p:spPr>
          <a:xfrm>
            <a:off x="825832" y="6538912"/>
            <a:ext cx="10515600" cy="12030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Rockwell" panose="02060603020205020403" pitchFamily="18" charset="0"/>
              </a:rPr>
              <a:t>Figure 1 Median annual charging costs and median lifetime charging costs for individual PEVs, of each region across the US. </a:t>
            </a:r>
            <a:r>
              <a:rPr lang="en-US" altLang="zh-CN">
                <a:latin typeface="Rockwell" panose="02060603020205020403" pitchFamily="18" charset="0"/>
              </a:rPr>
              <a:t>Charging costs are defined as net increase in electricity bills of the whole home with PEV charging. </a:t>
            </a:r>
            <a:r>
              <a:rPr lang="en-US" altLang="zh-CN" dirty="0">
                <a:latin typeface="Rockwell" panose="02060603020205020403" pitchFamily="18" charset="0"/>
              </a:rPr>
              <a:t>2024, 2030 and 2040 are modeled annual results. Results for PEVs with charging modes of uncontrolled charging, controlled charging and V2H are displayed .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pic>
        <p:nvPicPr>
          <p:cNvPr id="3" name="Content Placeholder 2" descr="A map of the united states&#10;&#10;Description automatically generated">
            <a:extLst>
              <a:ext uri="{FF2B5EF4-FFF2-40B4-BE49-F238E27FC236}">
                <a16:creationId xmlns:a16="http://schemas.microsoft.com/office/drawing/2014/main" id="{E5C09123-378B-C2C5-91F4-28890D1E0F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99060"/>
            <a:ext cx="3567113" cy="1630680"/>
          </a:xfrm>
        </p:spPr>
      </p:pic>
      <p:pic>
        <p:nvPicPr>
          <p:cNvPr id="9" name="Content Placeholder 8" descr="A map of the united states&#10;&#10;Description automatically generated">
            <a:extLst>
              <a:ext uri="{FF2B5EF4-FFF2-40B4-BE49-F238E27FC236}">
                <a16:creationId xmlns:a16="http://schemas.microsoft.com/office/drawing/2014/main" id="{D29A008A-D90B-CB70-2B76-97A5854B99E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581785"/>
            <a:ext cx="3567113" cy="1630680"/>
          </a:xfrm>
        </p:spPr>
      </p:pic>
      <p:pic>
        <p:nvPicPr>
          <p:cNvPr id="18" name="Content Placeholder 17" descr="A map of the united states&#10;&#10;Description automatically generated">
            <a:extLst>
              <a:ext uri="{FF2B5EF4-FFF2-40B4-BE49-F238E27FC236}">
                <a16:creationId xmlns:a16="http://schemas.microsoft.com/office/drawing/2014/main" id="{BF3A1863-1405-9ED7-4648-A5E650197671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3047048"/>
            <a:ext cx="3567113" cy="1630680"/>
          </a:xfrm>
        </p:spPr>
      </p:pic>
      <p:pic>
        <p:nvPicPr>
          <p:cNvPr id="24" name="Content Placeholder 23" descr="A map of the united states&#10;&#10;Description automatically generated">
            <a:extLst>
              <a:ext uri="{FF2B5EF4-FFF2-40B4-BE49-F238E27FC236}">
                <a16:creationId xmlns:a16="http://schemas.microsoft.com/office/drawing/2014/main" id="{130BE86B-E079-C0A3-7E6E-0C4426F99583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4528185"/>
            <a:ext cx="3567113" cy="1630680"/>
          </a:xfrm>
        </p:spPr>
      </p:pic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A63313FE-EEC6-A98F-E9EB-4E7CB05357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99060"/>
            <a:ext cx="3567112" cy="1630679"/>
          </a:xfrm>
        </p:spPr>
      </p:pic>
      <p:pic>
        <p:nvPicPr>
          <p:cNvPr id="11" name="Content Placeholder 10" descr="A map of the united states&#10;&#10;Description automatically generated">
            <a:extLst>
              <a:ext uri="{FF2B5EF4-FFF2-40B4-BE49-F238E27FC236}">
                <a16:creationId xmlns:a16="http://schemas.microsoft.com/office/drawing/2014/main" id="{EFED18FF-B279-12E6-03F5-EF42C1ED6E6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1581785"/>
            <a:ext cx="3567112" cy="1630679"/>
          </a:xfrm>
        </p:spPr>
      </p:pic>
      <p:pic>
        <p:nvPicPr>
          <p:cNvPr id="20" name="Content Placeholder 19" descr="A map of the united states&#10;&#10;Description automatically generated">
            <a:extLst>
              <a:ext uri="{FF2B5EF4-FFF2-40B4-BE49-F238E27FC236}">
                <a16:creationId xmlns:a16="http://schemas.microsoft.com/office/drawing/2014/main" id="{0ABF2E14-F2A6-1E04-D8E6-F5D30E38036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3047048"/>
            <a:ext cx="3567112" cy="1630679"/>
          </a:xfrm>
        </p:spPr>
      </p:pic>
      <p:pic>
        <p:nvPicPr>
          <p:cNvPr id="26" name="Content Placeholder 25" descr="A map of the united states&#10;&#10;Description automatically generated">
            <a:extLst>
              <a:ext uri="{FF2B5EF4-FFF2-40B4-BE49-F238E27FC236}">
                <a16:creationId xmlns:a16="http://schemas.microsoft.com/office/drawing/2014/main" id="{FF4794D6-D45E-ADE7-F18C-C76F2E2DD88C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4528185"/>
            <a:ext cx="3567112" cy="163067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CE421A-899B-ECC3-667A-257DCB972E27}"/>
              </a:ext>
            </a:extLst>
          </p:cNvPr>
          <p:cNvSpPr txBox="1"/>
          <p:nvPr/>
        </p:nvSpPr>
        <p:spPr>
          <a:xfrm>
            <a:off x="1780154" y="-357868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79209-8581-60E6-1492-E89DB7A3CBFA}"/>
              </a:ext>
            </a:extLst>
          </p:cNvPr>
          <p:cNvSpPr txBox="1"/>
          <p:nvPr/>
        </p:nvSpPr>
        <p:spPr>
          <a:xfrm>
            <a:off x="4417337" y="-357868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44587874-C3B5-FB4E-FFB0-776AD644B51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99060"/>
            <a:ext cx="3567113" cy="1630680"/>
          </a:xfrm>
        </p:spPr>
      </p:pic>
      <p:pic>
        <p:nvPicPr>
          <p:cNvPr id="13" name="Content Placeholder 12" descr="A map of the united states&#10;&#10;Description automatically generated">
            <a:extLst>
              <a:ext uri="{FF2B5EF4-FFF2-40B4-BE49-F238E27FC236}">
                <a16:creationId xmlns:a16="http://schemas.microsoft.com/office/drawing/2014/main" id="{A4CA7685-5A4A-4F68-43D0-3032E549524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81785"/>
            <a:ext cx="3567113" cy="1630680"/>
          </a:xfrm>
        </p:spPr>
      </p:pic>
      <p:pic>
        <p:nvPicPr>
          <p:cNvPr id="22" name="Content Placeholder 21" descr="A map of the united states&#10;&#10;Description automatically generated">
            <a:extLst>
              <a:ext uri="{FF2B5EF4-FFF2-40B4-BE49-F238E27FC236}">
                <a16:creationId xmlns:a16="http://schemas.microsoft.com/office/drawing/2014/main" id="{7B9B55BE-1511-F8DF-B2C8-1A74483046A4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047048"/>
            <a:ext cx="3567113" cy="1630680"/>
          </a:xfrm>
        </p:spPr>
      </p:pic>
      <p:pic>
        <p:nvPicPr>
          <p:cNvPr id="28" name="Content Placeholder 27" descr="A map of the united states&#10;&#10;Description automatically generated">
            <a:extLst>
              <a:ext uri="{FF2B5EF4-FFF2-40B4-BE49-F238E27FC236}">
                <a16:creationId xmlns:a16="http://schemas.microsoft.com/office/drawing/2014/main" id="{F59B161E-E14E-C595-4DE6-42C8CDA56901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528185"/>
            <a:ext cx="3567113" cy="163068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1A332D-3C27-EDAB-EB08-C51099B6CFEC}"/>
              </a:ext>
            </a:extLst>
          </p:cNvPr>
          <p:cNvSpPr txBox="1"/>
          <p:nvPr/>
        </p:nvSpPr>
        <p:spPr>
          <a:xfrm>
            <a:off x="7054520" y="-21936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pic>
        <p:nvPicPr>
          <p:cNvPr id="74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2287D5D6-E4B6-3ED8-0469-6CC36536596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2" y="146561"/>
            <a:ext cx="440882" cy="438162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E28ACC4-5772-6C50-7874-287F6D1DDA68}"/>
              </a:ext>
            </a:extLst>
          </p:cNvPr>
          <p:cNvSpPr txBox="1"/>
          <p:nvPr/>
        </p:nvSpPr>
        <p:spPr>
          <a:xfrm>
            <a:off x="10083415" y="4161743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-700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741155C-3E5E-9D9B-A075-2FE2F9CBD696}"/>
              </a:ext>
            </a:extLst>
          </p:cNvPr>
          <p:cNvSpPr txBox="1"/>
          <p:nvPr/>
        </p:nvSpPr>
        <p:spPr>
          <a:xfrm>
            <a:off x="10069513" y="218842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pic>
        <p:nvPicPr>
          <p:cNvPr id="78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FD41096F-9EAA-E43F-2AD4-171C797BCF2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1" y="4575685"/>
            <a:ext cx="440882" cy="158317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23B7CD8-C627-6919-4D79-267BD7E3892C}"/>
              </a:ext>
            </a:extLst>
          </p:cNvPr>
          <p:cNvSpPr txBox="1"/>
          <p:nvPr/>
        </p:nvSpPr>
        <p:spPr>
          <a:xfrm>
            <a:off x="9628631" y="-151928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USD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CE376-B89C-5D93-C37E-C54906E8E99A}"/>
              </a:ext>
            </a:extLst>
          </p:cNvPr>
          <p:cNvSpPr txBox="1"/>
          <p:nvPr/>
        </p:nvSpPr>
        <p:spPr>
          <a:xfrm>
            <a:off x="10069513" y="74380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700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72322A8-CA78-0FF3-5C6F-214BC9F565E6}"/>
              </a:ext>
            </a:extLst>
          </p:cNvPr>
          <p:cNvSpPr txBox="1"/>
          <p:nvPr/>
        </p:nvSpPr>
        <p:spPr>
          <a:xfrm>
            <a:off x="10069513" y="519799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0477EE-3925-F374-C160-D3D8E1ABA117}"/>
              </a:ext>
            </a:extLst>
          </p:cNvPr>
          <p:cNvSpPr txBox="1"/>
          <p:nvPr/>
        </p:nvSpPr>
        <p:spPr>
          <a:xfrm>
            <a:off x="10083415" y="444546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8k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16E6A4C-0E83-5F49-E497-641D4BAA0B60}"/>
              </a:ext>
            </a:extLst>
          </p:cNvPr>
          <p:cNvSpPr txBox="1"/>
          <p:nvPr/>
        </p:nvSpPr>
        <p:spPr>
          <a:xfrm>
            <a:off x="10069513" y="5867809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-8k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A190FE-F384-2BA1-34D9-2C2F76621FD3}"/>
              </a:ext>
            </a:extLst>
          </p:cNvPr>
          <p:cNvSpPr txBox="1"/>
          <p:nvPr/>
        </p:nvSpPr>
        <p:spPr>
          <a:xfrm>
            <a:off x="313309" y="51446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2024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FB4A19-A18B-ED22-7933-2FD0ACD5FB20}"/>
              </a:ext>
            </a:extLst>
          </p:cNvPr>
          <p:cNvSpPr txBox="1"/>
          <p:nvPr/>
        </p:nvSpPr>
        <p:spPr>
          <a:xfrm>
            <a:off x="313309" y="199328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2030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35FC20-0BFA-9B92-8C15-69BD0A728723}"/>
              </a:ext>
            </a:extLst>
          </p:cNvPr>
          <p:cNvSpPr txBox="1"/>
          <p:nvPr/>
        </p:nvSpPr>
        <p:spPr>
          <a:xfrm>
            <a:off x="313309" y="3472093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2040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258A-5C98-B83A-ED0D-FA7C31F5C815}"/>
              </a:ext>
            </a:extLst>
          </p:cNvPr>
          <p:cNvSpPr txBox="1"/>
          <p:nvPr/>
        </p:nvSpPr>
        <p:spPr>
          <a:xfrm>
            <a:off x="313309" y="4950906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Lifetime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5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A map of the united states&#10;&#10;Description automatically generated">
            <a:extLst>
              <a:ext uri="{FF2B5EF4-FFF2-40B4-BE49-F238E27FC236}">
                <a16:creationId xmlns:a16="http://schemas.microsoft.com/office/drawing/2014/main" id="{8E34E733-4E0F-5EDE-BA31-D88DCFFC51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4528185"/>
            <a:ext cx="3567113" cy="1630680"/>
          </a:xfrm>
        </p:spPr>
      </p:pic>
      <p:pic>
        <p:nvPicPr>
          <p:cNvPr id="33" name="Content Placeholder 32" descr="A map of the united states&#10;&#10;Description automatically generated">
            <a:extLst>
              <a:ext uri="{FF2B5EF4-FFF2-40B4-BE49-F238E27FC236}">
                <a16:creationId xmlns:a16="http://schemas.microsoft.com/office/drawing/2014/main" id="{0BA09322-5012-4960-AC1C-AAD58CBB5F04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4528185"/>
            <a:ext cx="3567112" cy="1630679"/>
          </a:xfrm>
        </p:spPr>
      </p:pic>
      <p:pic>
        <p:nvPicPr>
          <p:cNvPr id="36" name="Content Placeholder 35" descr="A map of the united states&#10;&#10;Description automatically generated">
            <a:extLst>
              <a:ext uri="{FF2B5EF4-FFF2-40B4-BE49-F238E27FC236}">
                <a16:creationId xmlns:a16="http://schemas.microsoft.com/office/drawing/2014/main" id="{FB313C3F-7DB5-B604-5F9F-BEB0B69C909F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528185"/>
            <a:ext cx="3567113" cy="1630680"/>
          </a:xfrm>
        </p:spPr>
      </p:pic>
      <p:pic>
        <p:nvPicPr>
          <p:cNvPr id="20" name="Content Placeholder 19" descr="A map of the united states&#10;&#10;Description automatically generated">
            <a:extLst>
              <a:ext uri="{FF2B5EF4-FFF2-40B4-BE49-F238E27FC236}">
                <a16:creationId xmlns:a16="http://schemas.microsoft.com/office/drawing/2014/main" id="{703944A0-1114-2D51-C0EE-B47138CE0073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3047048"/>
            <a:ext cx="3567113" cy="1630680"/>
          </a:xfrm>
        </p:spPr>
      </p:pic>
      <p:pic>
        <p:nvPicPr>
          <p:cNvPr id="11" name="Content Placeholder 10" descr="A map of the united states&#10;&#10;Description automatically generated">
            <a:extLst>
              <a:ext uri="{FF2B5EF4-FFF2-40B4-BE49-F238E27FC236}">
                <a16:creationId xmlns:a16="http://schemas.microsoft.com/office/drawing/2014/main" id="{6615AE7F-F2FD-180A-27CD-564D0F6F277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581785"/>
            <a:ext cx="3567113" cy="1630680"/>
          </a:xfrm>
        </p:spPr>
      </p:pic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1C1F311A-44F0-8B8C-4106-3446CF0FCA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99060"/>
            <a:ext cx="3567113" cy="1630680"/>
          </a:xfrm>
        </p:spPr>
      </p:pic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41A21A8A-016F-C5C9-8FFC-C87ADFA6A84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99060"/>
            <a:ext cx="3567112" cy="1630679"/>
          </a:xfrm>
        </p:spPr>
      </p:pic>
      <p:pic>
        <p:nvPicPr>
          <p:cNvPr id="13" name="Content Placeholder 12" descr="A map of the united states&#10;&#10;Description automatically generated">
            <a:extLst>
              <a:ext uri="{FF2B5EF4-FFF2-40B4-BE49-F238E27FC236}">
                <a16:creationId xmlns:a16="http://schemas.microsoft.com/office/drawing/2014/main" id="{17FC1D19-155F-82EF-3D50-7B909ED5CBC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1581785"/>
            <a:ext cx="3567112" cy="1630679"/>
          </a:xfrm>
        </p:spPr>
      </p:pic>
      <p:pic>
        <p:nvPicPr>
          <p:cNvPr id="9" name="Content Placeholder 8" descr="A map of the united states&#10;&#10;Description automatically generated">
            <a:extLst>
              <a:ext uri="{FF2B5EF4-FFF2-40B4-BE49-F238E27FC236}">
                <a16:creationId xmlns:a16="http://schemas.microsoft.com/office/drawing/2014/main" id="{E00D0CF4-7315-B0A2-844A-70EE3FE009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99060"/>
            <a:ext cx="3567113" cy="1630680"/>
          </a:xfrm>
        </p:spPr>
      </p:pic>
      <p:pic>
        <p:nvPicPr>
          <p:cNvPr id="18" name="Content Placeholder 17" descr="A map of the united states&#10;&#10;Description automatically generated">
            <a:extLst>
              <a:ext uri="{FF2B5EF4-FFF2-40B4-BE49-F238E27FC236}">
                <a16:creationId xmlns:a16="http://schemas.microsoft.com/office/drawing/2014/main" id="{A75C5351-6DEC-8C83-CB2E-1139D4F05BD3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81785"/>
            <a:ext cx="3567113" cy="1630680"/>
          </a:xfrm>
        </p:spPr>
      </p:pic>
      <p:pic>
        <p:nvPicPr>
          <p:cNvPr id="22" name="Content Placeholder 21" descr="A map of the united states&#10;&#10;Description automatically generated">
            <a:extLst>
              <a:ext uri="{FF2B5EF4-FFF2-40B4-BE49-F238E27FC236}">
                <a16:creationId xmlns:a16="http://schemas.microsoft.com/office/drawing/2014/main" id="{32D21DFF-F04B-374E-7424-3080CCA2087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3047048"/>
            <a:ext cx="3567112" cy="1630679"/>
          </a:xfrm>
        </p:spPr>
      </p:pic>
      <p:pic>
        <p:nvPicPr>
          <p:cNvPr id="24" name="Content Placeholder 23" descr="A map of the united states&#10;&#10;Description automatically generated">
            <a:extLst>
              <a:ext uri="{FF2B5EF4-FFF2-40B4-BE49-F238E27FC236}">
                <a16:creationId xmlns:a16="http://schemas.microsoft.com/office/drawing/2014/main" id="{5DC7787C-AA07-8493-56B1-05B8D1BF2693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047048"/>
            <a:ext cx="3567113" cy="1630680"/>
          </a:xfrm>
        </p:spPr>
      </p:pic>
      <p:pic>
        <p:nvPicPr>
          <p:cNvPr id="74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2287D5D6-E4B6-3ED8-0469-6CC36536596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1" y="146561"/>
            <a:ext cx="455929" cy="453116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E28ACC4-5772-6C50-7874-287F6D1DDA68}"/>
              </a:ext>
            </a:extLst>
          </p:cNvPr>
          <p:cNvSpPr txBox="1"/>
          <p:nvPr/>
        </p:nvSpPr>
        <p:spPr>
          <a:xfrm>
            <a:off x="10083415" y="4161743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-1200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741155C-3E5E-9D9B-A075-2FE2F9CBD696}"/>
              </a:ext>
            </a:extLst>
          </p:cNvPr>
          <p:cNvSpPr txBox="1"/>
          <p:nvPr/>
        </p:nvSpPr>
        <p:spPr>
          <a:xfrm>
            <a:off x="10069513" y="218842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23B7CD8-C627-6919-4D79-267BD7E3892C}"/>
              </a:ext>
            </a:extLst>
          </p:cNvPr>
          <p:cNvSpPr txBox="1"/>
          <p:nvPr/>
        </p:nvSpPr>
        <p:spPr>
          <a:xfrm>
            <a:off x="9628631" y="-151928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USD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CE376-B89C-5D93-C37E-C54906E8E99A}"/>
              </a:ext>
            </a:extLst>
          </p:cNvPr>
          <p:cNvSpPr txBox="1"/>
          <p:nvPr/>
        </p:nvSpPr>
        <p:spPr>
          <a:xfrm>
            <a:off x="10069513" y="74380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1200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D8DB8A-AEE5-4821-215B-22BDB2AF9E78}"/>
              </a:ext>
            </a:extLst>
          </p:cNvPr>
          <p:cNvSpPr txBox="1"/>
          <p:nvPr/>
        </p:nvSpPr>
        <p:spPr>
          <a:xfrm>
            <a:off x="679290" y="-437108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AB0E9-A11A-2EA6-B90E-FE945042209F}"/>
              </a:ext>
            </a:extLst>
          </p:cNvPr>
          <p:cNvSpPr txBox="1"/>
          <p:nvPr/>
        </p:nvSpPr>
        <p:spPr>
          <a:xfrm>
            <a:off x="3532218" y="-437108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CD24C-4349-1BBB-CE9B-D6742CEF1AEF}"/>
              </a:ext>
            </a:extLst>
          </p:cNvPr>
          <p:cNvSpPr txBox="1"/>
          <p:nvPr/>
        </p:nvSpPr>
        <p:spPr>
          <a:xfrm>
            <a:off x="6178772" y="-437108"/>
            <a:ext cx="35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 minus</a:t>
            </a:r>
          </a:p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pic>
        <p:nvPicPr>
          <p:cNvPr id="78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FD41096F-9EAA-E43F-2AD4-171C797BCF2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1" y="4575685"/>
            <a:ext cx="440882" cy="158317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72322A8-CA78-0FF3-5C6F-214BC9F565E6}"/>
              </a:ext>
            </a:extLst>
          </p:cNvPr>
          <p:cNvSpPr txBox="1"/>
          <p:nvPr/>
        </p:nvSpPr>
        <p:spPr>
          <a:xfrm>
            <a:off x="10069513" y="519799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0477EE-3925-F374-C160-D3D8E1ABA117}"/>
              </a:ext>
            </a:extLst>
          </p:cNvPr>
          <p:cNvSpPr txBox="1"/>
          <p:nvPr/>
        </p:nvSpPr>
        <p:spPr>
          <a:xfrm>
            <a:off x="10083415" y="444546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15k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16E6A4C-0E83-5F49-E497-641D4BAA0B60}"/>
              </a:ext>
            </a:extLst>
          </p:cNvPr>
          <p:cNvSpPr txBox="1"/>
          <p:nvPr/>
        </p:nvSpPr>
        <p:spPr>
          <a:xfrm>
            <a:off x="10069513" y="5867809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-15k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A190FE-F384-2BA1-34D9-2C2F76621FD3}"/>
              </a:ext>
            </a:extLst>
          </p:cNvPr>
          <p:cNvSpPr txBox="1"/>
          <p:nvPr/>
        </p:nvSpPr>
        <p:spPr>
          <a:xfrm>
            <a:off x="313309" y="51446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2024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FB4A19-A18B-ED22-7933-2FD0ACD5FB20}"/>
              </a:ext>
            </a:extLst>
          </p:cNvPr>
          <p:cNvSpPr txBox="1"/>
          <p:nvPr/>
        </p:nvSpPr>
        <p:spPr>
          <a:xfrm>
            <a:off x="313309" y="199328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2030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35FC20-0BFA-9B92-8C15-69BD0A728723}"/>
              </a:ext>
            </a:extLst>
          </p:cNvPr>
          <p:cNvSpPr txBox="1"/>
          <p:nvPr/>
        </p:nvSpPr>
        <p:spPr>
          <a:xfrm>
            <a:off x="313309" y="3472093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2040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258A-5C98-B83A-ED0D-FA7C31F5C815}"/>
              </a:ext>
            </a:extLst>
          </p:cNvPr>
          <p:cNvSpPr txBox="1"/>
          <p:nvPr/>
        </p:nvSpPr>
        <p:spPr>
          <a:xfrm>
            <a:off x="313309" y="4950906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Lifetime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1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35" descr="A map of the united states&#10;&#10;Description automatically generated">
            <a:extLst>
              <a:ext uri="{FF2B5EF4-FFF2-40B4-BE49-F238E27FC236}">
                <a16:creationId xmlns:a16="http://schemas.microsoft.com/office/drawing/2014/main" id="{ED0E0ED4-14AC-5082-24BC-42931AD42840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4528185"/>
            <a:ext cx="3567113" cy="1630680"/>
          </a:xfrm>
        </p:spPr>
      </p:pic>
      <p:pic>
        <p:nvPicPr>
          <p:cNvPr id="27" name="Content Placeholder 26" descr="A map of the united states&#10;&#10;Description automatically generated">
            <a:extLst>
              <a:ext uri="{FF2B5EF4-FFF2-40B4-BE49-F238E27FC236}">
                <a16:creationId xmlns:a16="http://schemas.microsoft.com/office/drawing/2014/main" id="{CA23C9C8-AA99-CC50-9B7D-3FA01459EECE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3047048"/>
            <a:ext cx="3567113" cy="1630680"/>
          </a:xfrm>
        </p:spPr>
      </p:pic>
      <p:pic>
        <p:nvPicPr>
          <p:cNvPr id="21" name="Content Placeholder 20" descr="A map of the united states&#10;&#10;Description automatically generated">
            <a:extLst>
              <a:ext uri="{FF2B5EF4-FFF2-40B4-BE49-F238E27FC236}">
                <a16:creationId xmlns:a16="http://schemas.microsoft.com/office/drawing/2014/main" id="{010AB592-1BD1-90DB-3AF8-C2EC6CE0F25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581785"/>
            <a:ext cx="3567113" cy="1630680"/>
          </a:xfrm>
        </p:spPr>
      </p:pic>
      <p:pic>
        <p:nvPicPr>
          <p:cNvPr id="3" name="Content Placeholder 2" descr="A map of the united states&#10;&#10;Description automatically generated">
            <a:extLst>
              <a:ext uri="{FF2B5EF4-FFF2-40B4-BE49-F238E27FC236}">
                <a16:creationId xmlns:a16="http://schemas.microsoft.com/office/drawing/2014/main" id="{AB9301B2-040E-4985-DDF0-E2A4564024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99060"/>
            <a:ext cx="3567113" cy="1630680"/>
          </a:xfrm>
        </p:spPr>
      </p:pic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A8DB4E62-7215-11D1-78DC-944FB9088CC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99060"/>
            <a:ext cx="3567112" cy="1630679"/>
          </a:xfrm>
        </p:spPr>
      </p:pic>
      <p:pic>
        <p:nvPicPr>
          <p:cNvPr id="23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0BBCC54A-E736-B56D-05A0-10F0FF120FA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1581785"/>
            <a:ext cx="3567112" cy="1630679"/>
          </a:xfrm>
        </p:spPr>
      </p:pic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DBD1775F-31C3-24D7-7E93-302B7DC8080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99060"/>
            <a:ext cx="3567113" cy="1630680"/>
          </a:xfrm>
        </p:spPr>
      </p:pic>
      <p:pic>
        <p:nvPicPr>
          <p:cNvPr id="25" name="Content Placeholder 24" descr="A map of the united states&#10;&#10;Description automatically generated">
            <a:extLst>
              <a:ext uri="{FF2B5EF4-FFF2-40B4-BE49-F238E27FC236}">
                <a16:creationId xmlns:a16="http://schemas.microsoft.com/office/drawing/2014/main" id="{6849DD09-8EFA-FDF3-FFB2-688BC97BB32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581785"/>
            <a:ext cx="3567113" cy="163068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CE421A-899B-ECC3-667A-257DCB972E27}"/>
              </a:ext>
            </a:extLst>
          </p:cNvPr>
          <p:cNvSpPr txBox="1"/>
          <p:nvPr/>
        </p:nvSpPr>
        <p:spPr>
          <a:xfrm>
            <a:off x="1780154" y="-357868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Uncontrolled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79209-8581-60E6-1492-E89DB7A3CBFA}"/>
              </a:ext>
            </a:extLst>
          </p:cNvPr>
          <p:cNvSpPr txBox="1"/>
          <p:nvPr/>
        </p:nvSpPr>
        <p:spPr>
          <a:xfrm>
            <a:off x="4417337" y="-357868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Controlled charging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A332D-3C27-EDAB-EB08-C51099B6CFEC}"/>
              </a:ext>
            </a:extLst>
          </p:cNvPr>
          <p:cNvSpPr txBox="1"/>
          <p:nvPr/>
        </p:nvSpPr>
        <p:spPr>
          <a:xfrm>
            <a:off x="7054520" y="-21936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V2H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90E0E-D45C-0925-A5AA-3D5E2901CD47}"/>
              </a:ext>
            </a:extLst>
          </p:cNvPr>
          <p:cNvSpPr txBox="1"/>
          <p:nvPr/>
        </p:nvSpPr>
        <p:spPr>
          <a:xfrm>
            <a:off x="10083415" y="4161743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-15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4DD6D-DF8F-4A7F-A0F8-BAC435E1EADE}"/>
              </a:ext>
            </a:extLst>
          </p:cNvPr>
          <p:cNvSpPr txBox="1"/>
          <p:nvPr/>
        </p:nvSpPr>
        <p:spPr>
          <a:xfrm>
            <a:off x="10069513" y="218842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A9826-E61D-68D8-B58A-D9C9EBEDCB59}"/>
              </a:ext>
            </a:extLst>
          </p:cNvPr>
          <p:cNvSpPr txBox="1"/>
          <p:nvPr/>
        </p:nvSpPr>
        <p:spPr>
          <a:xfrm>
            <a:off x="9614729" y="-16927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t  CO</a:t>
            </a:r>
            <a:r>
              <a:rPr lang="en-US" altLang="zh-CN" sz="1600" baseline="-25000" dirty="0">
                <a:latin typeface="Rockwell" panose="02060603020205020403" pitchFamily="18" charset="0"/>
              </a:rPr>
              <a:t>2</a:t>
            </a:r>
            <a:r>
              <a:rPr lang="en-US" altLang="zh-CN" sz="1600" dirty="0">
                <a:latin typeface="Rockwell" panose="02060603020205020403" pitchFamily="18" charset="0"/>
              </a:rPr>
              <a:t>e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65AA4F-EFE4-CBFE-8FC9-3101F2DBEF0D}"/>
              </a:ext>
            </a:extLst>
          </p:cNvPr>
          <p:cNvSpPr txBox="1"/>
          <p:nvPr/>
        </p:nvSpPr>
        <p:spPr>
          <a:xfrm>
            <a:off x="10069513" y="215496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15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E9F08-0042-5133-50DE-6D4D3A26DE80}"/>
              </a:ext>
            </a:extLst>
          </p:cNvPr>
          <p:cNvSpPr txBox="1"/>
          <p:nvPr/>
        </p:nvSpPr>
        <p:spPr>
          <a:xfrm>
            <a:off x="10069513" y="519799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325C3-273C-662A-85BB-5D64D481538F}"/>
              </a:ext>
            </a:extLst>
          </p:cNvPr>
          <p:cNvSpPr txBox="1"/>
          <p:nvPr/>
        </p:nvSpPr>
        <p:spPr>
          <a:xfrm>
            <a:off x="10083415" y="4445467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100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05AB4-C95D-41B5-556A-8AAB7F8C01B9}"/>
              </a:ext>
            </a:extLst>
          </p:cNvPr>
          <p:cNvSpPr txBox="1"/>
          <p:nvPr/>
        </p:nvSpPr>
        <p:spPr>
          <a:xfrm>
            <a:off x="10069513" y="5867809"/>
            <a:ext cx="9095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Rockwell" panose="02060603020205020403" pitchFamily="18" charset="0"/>
              </a:rPr>
              <a:t>-100</a:t>
            </a:r>
            <a:endParaRPr lang="zh-CN" altLang="en-US" sz="1600" dirty="0">
              <a:latin typeface="Rockwell" panose="02060603020205020403" pitchFamily="18" charset="0"/>
            </a:endParaRPr>
          </a:p>
        </p:txBody>
      </p:sp>
      <p:pic>
        <p:nvPicPr>
          <p:cNvPr id="29" name="Content Placeholder 28" descr="A map of the united states&#10;&#10;Description automatically generated">
            <a:extLst>
              <a:ext uri="{FF2B5EF4-FFF2-40B4-BE49-F238E27FC236}">
                <a16:creationId xmlns:a16="http://schemas.microsoft.com/office/drawing/2014/main" id="{2392D4D5-A578-131B-A670-1FF123B140B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3047048"/>
            <a:ext cx="3567112" cy="1630679"/>
          </a:xfrm>
        </p:spPr>
      </p:pic>
      <p:pic>
        <p:nvPicPr>
          <p:cNvPr id="33" name="Content Placeholder 32" descr="A map of the united states&#10;&#10;Description automatically generated">
            <a:extLst>
              <a:ext uri="{FF2B5EF4-FFF2-40B4-BE49-F238E27FC236}">
                <a16:creationId xmlns:a16="http://schemas.microsoft.com/office/drawing/2014/main" id="{18B3EF9A-BFC9-ADE8-F886-BD6E2795205A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047048"/>
            <a:ext cx="3567113" cy="1630680"/>
          </a:xfrm>
        </p:spPr>
      </p:pic>
      <p:pic>
        <p:nvPicPr>
          <p:cNvPr id="8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93BAA0A4-4751-550D-113C-8E4F2947E0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1" y="146561"/>
            <a:ext cx="455929" cy="4531166"/>
          </a:xfrm>
          <a:prstGeom prst="rect">
            <a:avLst/>
          </a:prstGeom>
        </p:spPr>
      </p:pic>
      <p:pic>
        <p:nvPicPr>
          <p:cNvPr id="48" name="Content Placeholder 47" descr="A map of the united states&#10;&#10;Description automatically generated">
            <a:extLst>
              <a:ext uri="{FF2B5EF4-FFF2-40B4-BE49-F238E27FC236}">
                <a16:creationId xmlns:a16="http://schemas.microsoft.com/office/drawing/2014/main" id="{41E1A559-2F02-5F31-DC3C-FB69356138D3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4528185"/>
            <a:ext cx="3567112" cy="1630679"/>
          </a:xfrm>
        </p:spPr>
      </p:pic>
      <p:pic>
        <p:nvPicPr>
          <p:cNvPr id="53" name="Content Placeholder 52" descr="A map of the united states&#10;&#10;Description automatically generated">
            <a:extLst>
              <a:ext uri="{FF2B5EF4-FFF2-40B4-BE49-F238E27FC236}">
                <a16:creationId xmlns:a16="http://schemas.microsoft.com/office/drawing/2014/main" id="{B7F13092-B9BB-35CA-3AA2-5ED16AF850FB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528185"/>
            <a:ext cx="3567113" cy="1630680"/>
          </a:xfrm>
        </p:spPr>
      </p:pic>
      <p:pic>
        <p:nvPicPr>
          <p:cNvPr id="13" name="Content Placeholder 22" descr="A map of the united states&#10;&#10;Description automatically generated">
            <a:extLst>
              <a:ext uri="{FF2B5EF4-FFF2-40B4-BE49-F238E27FC236}">
                <a16:creationId xmlns:a16="http://schemas.microsoft.com/office/drawing/2014/main" id="{5874A055-DCDD-EA13-A629-0A9506682E6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0" t="8789" r="5788"/>
          <a:stretch/>
        </p:blipFill>
        <p:spPr>
          <a:xfrm>
            <a:off x="9628631" y="4575685"/>
            <a:ext cx="440882" cy="15831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8A190FE-F384-2BA1-34D9-2C2F76621FD3}"/>
              </a:ext>
            </a:extLst>
          </p:cNvPr>
          <p:cNvSpPr txBox="1"/>
          <p:nvPr/>
        </p:nvSpPr>
        <p:spPr>
          <a:xfrm>
            <a:off x="313309" y="514469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2024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FB4A19-A18B-ED22-7933-2FD0ACD5FB20}"/>
              </a:ext>
            </a:extLst>
          </p:cNvPr>
          <p:cNvSpPr txBox="1"/>
          <p:nvPr/>
        </p:nvSpPr>
        <p:spPr>
          <a:xfrm>
            <a:off x="313309" y="199328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2030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35FC20-0BFA-9B92-8C15-69BD0A728723}"/>
              </a:ext>
            </a:extLst>
          </p:cNvPr>
          <p:cNvSpPr txBox="1"/>
          <p:nvPr/>
        </p:nvSpPr>
        <p:spPr>
          <a:xfrm>
            <a:off x="313309" y="3472093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2040</a:t>
            </a:r>
            <a:endParaRPr lang="zh-CN" altLang="en-US" dirty="0">
              <a:latin typeface="Rockwell" panose="020606030202050204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258A-5C98-B83A-ED0D-FA7C31F5C815}"/>
              </a:ext>
            </a:extLst>
          </p:cNvPr>
          <p:cNvSpPr txBox="1"/>
          <p:nvPr/>
        </p:nvSpPr>
        <p:spPr>
          <a:xfrm>
            <a:off x="313309" y="4950906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Rockwell" panose="02060603020205020403" pitchFamily="18" charset="0"/>
              </a:rPr>
              <a:t>Lifetime</a:t>
            </a:r>
            <a:endParaRPr lang="zh-CN" alt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8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444</Words>
  <Application>Microsoft Office PowerPoint</Application>
  <PresentationFormat>Widescreen</PresentationFormat>
  <Paragraphs>140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Jiahui Chen</dc:creator>
  <cp:lastModifiedBy>Jiahui Chen</cp:lastModifiedBy>
  <cp:revision>33</cp:revision>
  <dcterms:created xsi:type="dcterms:W3CDTF">2024-07-23T16:09:13Z</dcterms:created>
  <dcterms:modified xsi:type="dcterms:W3CDTF">2024-08-15T08:07:35Z</dcterms:modified>
</cp:coreProperties>
</file>